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62"/>
  </p:notesMasterIdLst>
  <p:handoutMasterIdLst>
    <p:handoutMasterId r:id="rId63"/>
  </p:handoutMasterIdLst>
  <p:sldIdLst>
    <p:sldId id="270" r:id="rId2"/>
    <p:sldId id="271" r:id="rId3"/>
    <p:sldId id="273" r:id="rId4"/>
    <p:sldId id="274" r:id="rId5"/>
    <p:sldId id="275" r:id="rId6"/>
    <p:sldId id="331" r:id="rId7"/>
    <p:sldId id="332" r:id="rId8"/>
    <p:sldId id="278" r:id="rId9"/>
    <p:sldId id="279" r:id="rId10"/>
    <p:sldId id="280" r:id="rId11"/>
    <p:sldId id="281" r:id="rId12"/>
    <p:sldId id="282" r:id="rId13"/>
    <p:sldId id="283" r:id="rId14"/>
    <p:sldId id="284" r:id="rId15"/>
    <p:sldId id="285" r:id="rId16"/>
    <p:sldId id="286" r:id="rId17"/>
    <p:sldId id="287" r:id="rId18"/>
    <p:sldId id="333" r:id="rId19"/>
    <p:sldId id="334" r:id="rId20"/>
    <p:sldId id="339" r:id="rId21"/>
    <p:sldId id="291" r:id="rId22"/>
    <p:sldId id="338" r:id="rId23"/>
    <p:sldId id="293" r:id="rId24"/>
    <p:sldId id="294" r:id="rId25"/>
    <p:sldId id="295" r:id="rId26"/>
    <p:sldId id="296" r:id="rId27"/>
    <p:sldId id="297" r:id="rId28"/>
    <p:sldId id="298" r:id="rId29"/>
    <p:sldId id="299" r:id="rId30"/>
    <p:sldId id="300" r:id="rId31"/>
    <p:sldId id="336"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37" r:id="rId53"/>
    <p:sldId id="323" r:id="rId54"/>
    <p:sldId id="324" r:id="rId55"/>
    <p:sldId id="325" r:id="rId56"/>
    <p:sldId id="326" r:id="rId57"/>
    <p:sldId id="327" r:id="rId58"/>
    <p:sldId id="328" r:id="rId59"/>
    <p:sldId id="329" r:id="rId60"/>
    <p:sldId id="330" r:id="rId61"/>
  </p:sldIdLst>
  <p:sldSz cx="12192000" cy="6858000"/>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4"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068"/>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42" autoAdjust="0"/>
    <p:restoredTop sz="86455" autoAdjust="0"/>
  </p:normalViewPr>
  <p:slideViewPr>
    <p:cSldViewPr>
      <p:cViewPr varScale="1">
        <p:scale>
          <a:sx n="98" d="100"/>
          <a:sy n="98" d="100"/>
        </p:scale>
        <p:origin x="200" y="904"/>
      </p:cViewPr>
      <p:guideLst>
        <p:guide orient="horz" pos="2160"/>
        <p:guide pos="3840"/>
      </p:guideLst>
    </p:cSldViewPr>
  </p:slideViewPr>
  <p:outlineViewPr>
    <p:cViewPr>
      <p:scale>
        <a:sx n="33" d="100"/>
        <a:sy n="33" d="100"/>
      </p:scale>
      <p:origin x="0" y="-567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Lst>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DF4449-DE8E-487E-AD17-FFB654F90A21}" type="datetimeFigureOut">
              <a:rPr lang="en-US" smtClean="0"/>
              <a:t>9/23/20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D9BD85-0C81-406A-96C4-6762AE19BD5F}" type="slidenum">
              <a:rPr lang="en-US" smtClean="0"/>
              <a:t>‹#›</a:t>
            </a:fld>
            <a:endParaRPr lang="en-US" dirty="0"/>
          </a:p>
        </p:txBody>
      </p:sp>
    </p:spTree>
    <p:extLst>
      <p:ext uri="{BB962C8B-B14F-4D97-AF65-F5344CB8AC3E}">
        <p14:creationId xmlns:p14="http://schemas.microsoft.com/office/powerpoint/2010/main" val="24912806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9/23/20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Tree>
    <p:extLst>
      <p:ext uri="{BB962C8B-B14F-4D97-AF65-F5344CB8AC3E}">
        <p14:creationId xmlns:p14="http://schemas.microsoft.com/office/powerpoint/2010/main" val="326109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462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Tree>
    <p:extLst>
      <p:ext uri="{BB962C8B-B14F-4D97-AF65-F5344CB8AC3E}">
        <p14:creationId xmlns:p14="http://schemas.microsoft.com/office/powerpoint/2010/main" val="352947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9995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910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7639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sthda.com/english/wiki/unpaired-two-samples-wilcoxon-test-in-r"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1.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7" name="Subtitle 6"/>
          <p:cNvSpPr>
            <a:spLocks noGrp="1"/>
          </p:cNvSpPr>
          <p:nvPr>
            <p:ph type="subTitle" idx="1"/>
          </p:nvPr>
        </p:nvSpPr>
        <p:spPr/>
        <p:txBody>
          <a:bodyPr/>
          <a:lstStyle/>
          <a:p>
            <a:r>
              <a:rPr lang="en-US" dirty="0"/>
              <a:t>Exam Prep</a:t>
            </a:r>
          </a:p>
        </p:txBody>
      </p:sp>
    </p:spTree>
    <p:extLst>
      <p:ext uri="{BB962C8B-B14F-4D97-AF65-F5344CB8AC3E}">
        <p14:creationId xmlns:p14="http://schemas.microsoft.com/office/powerpoint/2010/main" val="4210522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139F-C62A-6542-A54A-47D39F825ECD}"/>
              </a:ext>
            </a:extLst>
          </p:cNvPr>
          <p:cNvSpPr>
            <a:spLocks noGrp="1"/>
          </p:cNvSpPr>
          <p:nvPr>
            <p:ph type="title"/>
          </p:nvPr>
        </p:nvSpPr>
        <p:spPr/>
        <p:txBody>
          <a:bodyPr/>
          <a:lstStyle/>
          <a:p>
            <a:r>
              <a:rPr lang="en-US" dirty="0"/>
              <a:t>Need Content</a:t>
            </a:r>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1802148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72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7" name="Subtitle 6"/>
          <p:cNvSpPr>
            <a:spLocks noGrp="1"/>
          </p:cNvSpPr>
          <p:nvPr>
            <p:ph type="subTitle" idx="1"/>
          </p:nvPr>
        </p:nvSpPr>
        <p:spPr/>
        <p:txBody>
          <a:bodyPr/>
          <a:lstStyle/>
          <a:p>
            <a:r>
              <a:rPr lang="en-US" dirty="0"/>
              <a:t>O-ring Study</a:t>
            </a:r>
          </a:p>
        </p:txBody>
      </p:sp>
    </p:spTree>
    <p:extLst>
      <p:ext uri="{BB962C8B-B14F-4D97-AF65-F5344CB8AC3E}">
        <p14:creationId xmlns:p14="http://schemas.microsoft.com/office/powerpoint/2010/main" val="303878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p:txBody>
          <a:bodyPr/>
          <a:lstStyle/>
          <a:p>
            <a:r>
              <a:rPr lang="en-US" dirty="0"/>
              <a:t>O-ring Study: </a:t>
            </a:r>
            <a:r>
              <a:rPr lang="en-US" i="1" dirty="0"/>
              <a:t>t</a:t>
            </a:r>
            <a:r>
              <a:rPr lang="en-US" dirty="0"/>
              <a:t>-Test?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F75B9-9733-5A42-9643-CC43615FCB4D}"/>
                  </a:ext>
                </a:extLst>
              </p:cNvPr>
              <p:cNvSpPr txBox="1"/>
              <p:nvPr/>
            </p:nvSpPr>
            <p:spPr>
              <a:xfrm>
                <a:off x="4955303" y="1461291"/>
                <a:ext cx="2281394" cy="276999"/>
              </a:xfrm>
              <a:prstGeom prst="rect">
                <a:avLst/>
              </a:prstGeom>
              <a:noFill/>
            </p:spPr>
            <p:txBody>
              <a:bodyPr wrap="none" lIns="0" tIns="0" rIns="0" bIns="0" rtlCol="0">
                <a:noAutofit/>
              </a:bodyPr>
              <a:lstStyle/>
              <a:p>
                <a:pPr algn="ctr"/>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0</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3" name="TextBox 2">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4955303" y="1461291"/>
                <a:ext cx="2281394" cy="276999"/>
              </a:xfrm>
              <a:prstGeom prst="rect">
                <a:avLst/>
              </a:prstGeom>
              <a:blipFill>
                <a:blip r:embed="rId3"/>
                <a:stretch>
                  <a:fillRect l="-2406" t="-28889" r="-481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C7A2F5-C98C-194E-845C-D1D4A9804915}"/>
                  </a:ext>
                </a:extLst>
              </p:cNvPr>
              <p:cNvSpPr txBox="1"/>
              <p:nvPr/>
            </p:nvSpPr>
            <p:spPr>
              <a:xfrm>
                <a:off x="4955303" y="1738290"/>
                <a:ext cx="2278765" cy="276999"/>
              </a:xfrm>
              <a:prstGeom prst="rect">
                <a:avLst/>
              </a:prstGeom>
              <a:noFill/>
            </p:spPr>
            <p:txBody>
              <a:bodyPr wrap="none" lIns="0" tIns="0" rIns="0" bIns="0" rtlCol="0">
                <a:noAutofit/>
              </a:bodyPr>
              <a:lstStyle/>
              <a:p>
                <a:pPr algn="ctr"/>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5" name="TextBox 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4955303" y="1738290"/>
                <a:ext cx="2278765" cy="276999"/>
              </a:xfrm>
              <a:prstGeom prst="rect">
                <a:avLst/>
              </a:prstGeom>
              <a:blipFill>
                <a:blip r:embed="rId4"/>
                <a:stretch>
                  <a:fillRect l="-2406" t="-28261" r="-4545" b="-50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E312C0D-2690-A54F-ACC3-FE2DC5315C89}"/>
              </a:ext>
            </a:extLst>
          </p:cNvPr>
          <p:cNvSpPr/>
          <p:nvPr/>
        </p:nvSpPr>
        <p:spPr>
          <a:xfrm>
            <a:off x="609600" y="1475601"/>
            <a:ext cx="2108200" cy="5324535"/>
          </a:xfrm>
          <a:prstGeom prst="rect">
            <a:avLst/>
          </a:prstGeom>
        </p:spPr>
        <p:txBody>
          <a:bodyPr wrap="square">
            <a:noAutofit/>
          </a:bodyPr>
          <a:lstStyle/>
          <a:p>
            <a:r>
              <a:rPr lang="en-US" sz="1000" b="1" dirty="0">
                <a:solidFill>
                  <a:srgbClr val="000080"/>
                </a:solidFill>
              </a:rPr>
              <a:t>data</a:t>
            </a:r>
            <a:r>
              <a:rPr lang="en-US" sz="1000" dirty="0"/>
              <a:t> Oring;</a:t>
            </a:r>
          </a:p>
          <a:p>
            <a:r>
              <a:rPr lang="en-US" sz="1000" dirty="0">
                <a:solidFill>
                  <a:srgbClr val="0000FF"/>
                </a:solidFill>
              </a:rPr>
              <a:t>input</a:t>
            </a:r>
            <a:r>
              <a:rPr lang="en-US" sz="1000" dirty="0"/>
              <a:t> failures temp $;</a:t>
            </a:r>
          </a:p>
          <a:p>
            <a:r>
              <a:rPr lang="en-US" sz="1000" dirty="0">
                <a:solidFill>
                  <a:srgbClr val="0000FF"/>
                </a:solidFill>
              </a:rPr>
              <a:t>datalines</a:t>
            </a:r>
            <a:r>
              <a:rPr lang="en-US" sz="1000" dirty="0">
                <a:solidFill>
                  <a:srgbClr val="000000"/>
                </a:solidFill>
              </a:rPr>
              <a:t>;</a:t>
            </a:r>
            <a:endParaRPr lang="en-US" sz="1000" dirty="0">
              <a:solidFill>
                <a:srgbClr val="0000FF"/>
              </a:solidFill>
            </a:endParaRPr>
          </a:p>
          <a:p>
            <a:r>
              <a:rPr lang="en-US" sz="1000" dirty="0"/>
              <a:t>1 Cool</a:t>
            </a:r>
          </a:p>
          <a:p>
            <a:r>
              <a:rPr lang="en-US" sz="1000" dirty="0"/>
              <a:t>1 Cool</a:t>
            </a:r>
          </a:p>
          <a:p>
            <a:r>
              <a:rPr lang="en-US" sz="1000" dirty="0"/>
              <a:t>1 Cool</a:t>
            </a:r>
          </a:p>
          <a:p>
            <a:r>
              <a:rPr lang="en-US" sz="1000" dirty="0"/>
              <a:t>3 Cool</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0 Warm</a:t>
            </a:r>
          </a:p>
          <a:p>
            <a:r>
              <a:rPr lang="en-US" sz="1000" dirty="0"/>
              <a:t>1 Warm</a:t>
            </a:r>
          </a:p>
          <a:p>
            <a:r>
              <a:rPr lang="en-US" sz="1000" dirty="0"/>
              <a:t>1 Warm</a:t>
            </a:r>
          </a:p>
          <a:p>
            <a:r>
              <a:rPr lang="en-US" sz="1000" dirty="0"/>
              <a:t>2 Warm</a:t>
            </a:r>
          </a:p>
          <a:p>
            <a:r>
              <a:rPr lang="en-US" sz="1000" dirty="0"/>
              <a:t>;</a:t>
            </a:r>
          </a:p>
          <a:p>
            <a:endParaRPr lang="en-US" sz="1000" dirty="0"/>
          </a:p>
          <a:p>
            <a:endParaRPr lang="en-US" sz="1000" dirty="0"/>
          </a:p>
          <a:p>
            <a:r>
              <a:rPr lang="en-US" sz="1000" b="1" dirty="0">
                <a:solidFill>
                  <a:srgbClr val="000080"/>
                </a:solidFill>
              </a:rPr>
              <a:t>proc</a:t>
            </a:r>
            <a:r>
              <a:rPr lang="en-US" sz="1000" dirty="0"/>
              <a:t> </a:t>
            </a:r>
            <a:r>
              <a:rPr lang="en-US" sz="1000" b="1" dirty="0">
                <a:solidFill>
                  <a:srgbClr val="000080"/>
                </a:solidFill>
              </a:rPr>
              <a:t>ttest</a:t>
            </a:r>
            <a:r>
              <a:rPr lang="en-US" sz="1000" dirty="0"/>
              <a:t> </a:t>
            </a:r>
            <a:r>
              <a:rPr lang="en-US" sz="1000" dirty="0">
                <a:solidFill>
                  <a:srgbClr val="0000FF"/>
                </a:solidFill>
              </a:rPr>
              <a:t>data</a:t>
            </a:r>
            <a:r>
              <a:rPr lang="en-US" sz="1000" dirty="0"/>
              <a:t> = Oring;</a:t>
            </a:r>
          </a:p>
          <a:p>
            <a:r>
              <a:rPr lang="en-US" sz="1000" dirty="0">
                <a:solidFill>
                  <a:srgbClr val="0000FF"/>
                </a:solidFill>
              </a:rPr>
              <a:t>class</a:t>
            </a:r>
            <a:r>
              <a:rPr lang="en-US" sz="1000" dirty="0"/>
              <a:t> temp;</a:t>
            </a:r>
          </a:p>
          <a:p>
            <a:r>
              <a:rPr lang="en-US" sz="1000" dirty="0">
                <a:solidFill>
                  <a:srgbClr val="0000FF"/>
                </a:solidFill>
              </a:rPr>
              <a:t>var</a:t>
            </a:r>
            <a:r>
              <a:rPr lang="en-US" sz="1000" dirty="0"/>
              <a:t> failures;</a:t>
            </a:r>
          </a:p>
          <a:p>
            <a:r>
              <a:rPr lang="en-US" sz="1000" b="1" dirty="0">
                <a:solidFill>
                  <a:srgbClr val="000080"/>
                </a:solidFill>
              </a:rPr>
              <a:t>run</a:t>
            </a:r>
            <a:r>
              <a:rPr lang="en-US" sz="1000" dirty="0">
                <a:solidFill>
                  <a:srgbClr val="000000"/>
                </a:solidFill>
              </a:rPr>
              <a:t>;</a:t>
            </a:r>
            <a:endParaRPr lang="en-US" sz="1000" dirty="0">
              <a:solidFill>
                <a:srgbClr val="000080"/>
              </a:solidFill>
              <a:effectLst/>
            </a:endParaRPr>
          </a:p>
        </p:txBody>
      </p:sp>
      <p:pic>
        <p:nvPicPr>
          <p:cNvPr id="13" name="Picture 12">
            <a:extLst>
              <a:ext uri="{FF2B5EF4-FFF2-40B4-BE49-F238E27FC236}">
                <a16:creationId xmlns:a16="http://schemas.microsoft.com/office/drawing/2014/main" id="{01C9DA8E-6B8A-464C-8328-F74BF41F6BF7}"/>
              </a:ext>
            </a:extLst>
          </p:cNvPr>
          <p:cNvPicPr>
            <a:picLocks noChangeAspect="1"/>
          </p:cNvPicPr>
          <p:nvPr/>
        </p:nvPicPr>
        <p:blipFill>
          <a:blip r:embed="rId5"/>
          <a:stretch>
            <a:fillRect/>
          </a:stretch>
        </p:blipFill>
        <p:spPr>
          <a:xfrm>
            <a:off x="7391400" y="1968072"/>
            <a:ext cx="4191000" cy="4280328"/>
          </a:xfrm>
          <a:prstGeom prst="rect">
            <a:avLst/>
          </a:prstGeom>
        </p:spPr>
      </p:pic>
      <p:pic>
        <p:nvPicPr>
          <p:cNvPr id="14" name="Picture 13">
            <a:extLst>
              <a:ext uri="{FF2B5EF4-FFF2-40B4-BE49-F238E27FC236}">
                <a16:creationId xmlns:a16="http://schemas.microsoft.com/office/drawing/2014/main" id="{2960047E-13F0-3149-B21C-CD506BAF99EB}"/>
              </a:ext>
            </a:extLst>
          </p:cNvPr>
          <p:cNvPicPr>
            <a:picLocks noChangeAspect="1"/>
          </p:cNvPicPr>
          <p:nvPr/>
        </p:nvPicPr>
        <p:blipFill>
          <a:blip r:embed="rId6"/>
          <a:stretch>
            <a:fillRect/>
          </a:stretch>
        </p:blipFill>
        <p:spPr>
          <a:xfrm>
            <a:off x="3810000" y="2292288"/>
            <a:ext cx="3124200" cy="2376487"/>
          </a:xfrm>
          <a:prstGeom prst="rect">
            <a:avLst/>
          </a:prstGeom>
        </p:spPr>
      </p:pic>
      <p:pic>
        <p:nvPicPr>
          <p:cNvPr id="15" name="Picture 14">
            <a:extLst>
              <a:ext uri="{FF2B5EF4-FFF2-40B4-BE49-F238E27FC236}">
                <a16:creationId xmlns:a16="http://schemas.microsoft.com/office/drawing/2014/main" id="{BFB229DA-0EFF-1546-A411-053C264DC293}"/>
              </a:ext>
            </a:extLst>
          </p:cNvPr>
          <p:cNvPicPr>
            <a:picLocks noChangeAspect="1"/>
          </p:cNvPicPr>
          <p:nvPr/>
        </p:nvPicPr>
        <p:blipFill>
          <a:blip r:embed="rId7"/>
          <a:stretch>
            <a:fillRect/>
          </a:stretch>
        </p:blipFill>
        <p:spPr>
          <a:xfrm>
            <a:off x="3810000" y="4788968"/>
            <a:ext cx="3124200" cy="1804452"/>
          </a:xfrm>
          <a:prstGeom prst="rect">
            <a:avLst/>
          </a:prstGeom>
        </p:spPr>
      </p:pic>
    </p:spTree>
    <p:extLst>
      <p:ext uri="{BB962C8B-B14F-4D97-AF65-F5344CB8AC3E}">
        <p14:creationId xmlns:p14="http://schemas.microsoft.com/office/powerpoint/2010/main" val="33846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609600" y="228600"/>
            <a:ext cx="10972800" cy="1143000"/>
          </a:xfrm>
        </p:spPr>
        <p:txBody>
          <a:bodyPr>
            <a:noAutofit/>
          </a:bodyPr>
          <a:lstStyle/>
          <a:p>
            <a:r>
              <a:rPr lang="en-US" dirty="0"/>
              <a:t>O-ring Study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F75B9-9733-5A42-9643-CC43615FCB4D}"/>
                  </a:ext>
                </a:extLst>
              </p:cNvPr>
              <p:cNvSpPr txBox="1"/>
              <p:nvPr/>
            </p:nvSpPr>
            <p:spPr>
              <a:xfrm>
                <a:off x="609600" y="1524000"/>
                <a:ext cx="2281394"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0</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3" name="TextBox 2">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609600" y="1524000"/>
                <a:ext cx="2281394" cy="276999"/>
              </a:xfrm>
              <a:prstGeom prst="rect">
                <a:avLst/>
              </a:prstGeom>
              <a:blipFill>
                <a:blip r:embed="rId2"/>
                <a:stretch>
                  <a:fillRect l="-3476" t="-28889" r="-4545"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C7A2F5-C98C-194E-845C-D1D4A9804915}"/>
                  </a:ext>
                </a:extLst>
              </p:cNvPr>
              <p:cNvSpPr txBox="1"/>
              <p:nvPr/>
            </p:nvSpPr>
            <p:spPr>
              <a:xfrm>
                <a:off x="609600" y="1800999"/>
                <a:ext cx="2278765"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5" name="TextBox 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609600" y="1800999"/>
                <a:ext cx="2278765" cy="276999"/>
              </a:xfrm>
              <a:prstGeom prst="rect">
                <a:avLst/>
              </a:prstGeom>
              <a:blipFill>
                <a:blip r:embed="rId3"/>
                <a:stretch>
                  <a:fillRect l="-3476" t="-28261" r="-4278"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C18D39-585E-DC44-865F-D35C1F31C881}"/>
                  </a:ext>
                </a:extLst>
              </p:cNvPr>
              <p:cNvSpPr txBox="1"/>
              <p:nvPr/>
            </p:nvSpPr>
            <p:spPr>
              <a:xfrm>
                <a:off x="609600" y="4131796"/>
                <a:ext cx="2020553"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𝐷𝑒𝑐𝑖𝑠𝑖𝑜𝑛</m:t>
                    </m:r>
                    <m:r>
                      <a:rPr lang="en-US" b="0" i="1" smtClean="0">
                        <a:latin typeface="Cambria Math" panose="02040503050406030204" pitchFamily="18" charset="0"/>
                      </a:rPr>
                      <m:t>: </m:t>
                    </m:r>
                  </m:oMath>
                </a14:m>
                <a:r>
                  <a:rPr lang="en-US" dirty="0"/>
                  <a:t>Reject H</a:t>
                </a:r>
                <a:r>
                  <a:rPr lang="en-US" baseline="-25000" dirty="0"/>
                  <a:t>0</a:t>
                </a:r>
                <a:r>
                  <a:rPr lang="en-US" dirty="0"/>
                  <a:t>.</a:t>
                </a:r>
              </a:p>
            </p:txBody>
          </p:sp>
        </mc:Choice>
        <mc:Fallback xmlns="">
          <p:sp>
            <p:nvSpPr>
              <p:cNvPr id="8" name="TextBox 7">
                <a:extLst>
                  <a:ext uri="{FF2B5EF4-FFF2-40B4-BE49-F238E27FC236}">
                    <a16:creationId xmlns:a16="http://schemas.microsoft.com/office/drawing/2014/main" id="{5EC18D39-585E-DC44-865F-D35C1F31C881}"/>
                  </a:ext>
                </a:extLst>
              </p:cNvPr>
              <p:cNvSpPr txBox="1">
                <a:spLocks noRot="1" noChangeAspect="1" noMove="1" noResize="1" noEditPoints="1" noAdjustHandles="1" noChangeArrowheads="1" noChangeShapeType="1" noTextEdit="1"/>
              </p:cNvSpPr>
              <p:nvPr/>
            </p:nvSpPr>
            <p:spPr>
              <a:xfrm>
                <a:off x="609600" y="4131796"/>
                <a:ext cx="2020553" cy="276999"/>
              </a:xfrm>
              <a:prstGeom prst="rect">
                <a:avLst/>
              </a:prstGeom>
              <a:blipFill>
                <a:blip r:embed="rId4"/>
                <a:stretch>
                  <a:fillRect l="-4230" t="-28889" r="-24471"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4F8471-5768-2148-B4E1-13FCAB21CA77}"/>
                  </a:ext>
                </a:extLst>
              </p:cNvPr>
              <p:cNvSpPr txBox="1"/>
              <p:nvPr/>
            </p:nvSpPr>
            <p:spPr>
              <a:xfrm>
                <a:off x="609600" y="4610862"/>
                <a:ext cx="4572000" cy="1938992"/>
              </a:xfrm>
              <a:prstGeom prst="rect">
                <a:avLst/>
              </a:prstGeom>
              <a:noFill/>
            </p:spPr>
            <p:txBody>
              <a:bodyPr wrap="square" lIns="0" tIns="0" rIns="0" bIns="0" rtlCol="0">
                <a:noAutofit/>
              </a:bodyPr>
              <a:lstStyle/>
              <a:p>
                <a14:m>
                  <m:oMath xmlns:m="http://schemas.openxmlformats.org/officeDocument/2006/math">
                    <m:r>
                      <a:rPr lang="en-US" b="0" i="1" smtClean="0">
                        <a:latin typeface="Cambria Math" panose="02040503050406030204" pitchFamily="18" charset="0"/>
                      </a:rPr>
                      <m:t>𝐶𝑜𝑛𝑐𝑙𝑢𝑠𝑖𝑜𝑛</m:t>
                    </m:r>
                    <m:r>
                      <a:rPr lang="en-US" b="0" i="1" smtClean="0">
                        <a:latin typeface="Cambria Math" panose="02040503050406030204" pitchFamily="18" charset="0"/>
                      </a:rPr>
                      <m:t>:</m:t>
                    </m:r>
                  </m:oMath>
                </a14:m>
                <a:r>
                  <a:rPr lang="en-US" dirty="0"/>
                  <a:t> There is overwhelming evidence to suggest that the mean of O-ring failures during cold weather is greater than during warm weather. Our best estimate of the difference is 1.3 more failures during cold weather (</a:t>
                </a:r>
                <a:r>
                  <a:rPr lang="en-US" i="1" dirty="0"/>
                  <a:t>p</a:t>
                </a:r>
                <a:r>
                  <a:rPr lang="en-US" dirty="0"/>
                  <a:t>-value = .0088 from a permutation test).</a:t>
                </a:r>
              </a:p>
            </p:txBody>
          </p:sp>
        </mc:Choice>
        <mc:Fallback xmlns="">
          <p:sp>
            <p:nvSpPr>
              <p:cNvPr id="9" name="TextBox 8">
                <a:extLst>
                  <a:ext uri="{FF2B5EF4-FFF2-40B4-BE49-F238E27FC236}">
                    <a16:creationId xmlns:a16="http://schemas.microsoft.com/office/drawing/2014/main" id="{5E4F8471-5768-2148-B4E1-13FCAB21CA77}"/>
                  </a:ext>
                </a:extLst>
              </p:cNvPr>
              <p:cNvSpPr txBox="1">
                <a:spLocks noRot="1" noChangeAspect="1" noMove="1" noResize="1" noEditPoints="1" noAdjustHandles="1" noChangeArrowheads="1" noChangeShapeType="1" noTextEdit="1"/>
              </p:cNvSpPr>
              <p:nvPr/>
            </p:nvSpPr>
            <p:spPr>
              <a:xfrm>
                <a:off x="609600" y="4610862"/>
                <a:ext cx="4572000" cy="1938992"/>
              </a:xfrm>
              <a:prstGeom prst="rect">
                <a:avLst/>
              </a:prstGeom>
              <a:blipFill>
                <a:blip r:embed="rId5"/>
                <a:stretch>
                  <a:fillRect l="-3067" t="-4088" r="-4133" b="-66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43DEE9-DD72-8A49-B03C-BA0588AF3F71}"/>
                  </a:ext>
                </a:extLst>
              </p:cNvPr>
              <p:cNvSpPr txBox="1"/>
              <p:nvPr/>
            </p:nvSpPr>
            <p:spPr>
              <a:xfrm>
                <a:off x="609600" y="2368989"/>
                <a:ext cx="1928605" cy="27699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m:t>
                      </m:r>
                      <m:r>
                        <a:rPr lang="en-US" b="0" i="1" smtClean="0">
                          <a:latin typeface="Cambria Math" panose="02040503050406030204" pitchFamily="18" charset="0"/>
                        </a:rPr>
                        <m:t>𝑁𝐴</m:t>
                      </m:r>
                    </m:oMath>
                  </m:oMathPara>
                </a14:m>
                <a:endParaRPr lang="en-US" dirty="0"/>
              </a:p>
            </p:txBody>
          </p:sp>
        </mc:Choice>
        <mc:Fallback xmlns="">
          <p:sp>
            <p:nvSpPr>
              <p:cNvPr id="10" name="TextBox 9">
                <a:extLst>
                  <a:ext uri="{FF2B5EF4-FFF2-40B4-BE49-F238E27FC236}">
                    <a16:creationId xmlns:a16="http://schemas.microsoft.com/office/drawing/2014/main" id="{3B43DEE9-DD72-8A49-B03C-BA0588AF3F71}"/>
                  </a:ext>
                </a:extLst>
              </p:cNvPr>
              <p:cNvSpPr txBox="1">
                <a:spLocks noRot="1" noChangeAspect="1" noMove="1" noResize="1" noEditPoints="1" noAdjustHandles="1" noChangeArrowheads="1" noChangeShapeType="1" noTextEdit="1"/>
              </p:cNvSpPr>
              <p:nvPr/>
            </p:nvSpPr>
            <p:spPr>
              <a:xfrm>
                <a:off x="609600" y="2368989"/>
                <a:ext cx="1928605" cy="276999"/>
              </a:xfrm>
              <a:prstGeom prst="rect">
                <a:avLst/>
              </a:prstGeom>
              <a:blipFill>
                <a:blip r:embed="rId6"/>
                <a:stretch>
                  <a:fillRect l="-4430" r="-28481" b="-11111"/>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961D698A-0673-1C4C-821E-BB09168FB344}"/>
              </a:ext>
            </a:extLst>
          </p:cNvPr>
          <p:cNvPicPr>
            <a:picLocks noChangeAspect="1"/>
          </p:cNvPicPr>
          <p:nvPr/>
        </p:nvPicPr>
        <p:blipFill>
          <a:blip r:embed="rId7"/>
          <a:stretch>
            <a:fillRect/>
          </a:stretch>
        </p:blipFill>
        <p:spPr>
          <a:xfrm>
            <a:off x="5563372" y="1646477"/>
            <a:ext cx="6019029" cy="452572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812D1D3-07CD-C24E-8E2A-407D07BCB091}"/>
                  </a:ext>
                </a:extLst>
              </p:cNvPr>
              <p:cNvSpPr/>
              <p:nvPr/>
            </p:nvSpPr>
            <p:spPr>
              <a:xfrm>
                <a:off x="609600" y="2953645"/>
                <a:ext cx="3825599" cy="369332"/>
              </a:xfrm>
              <a:prstGeom prst="rect">
                <a:avLst/>
              </a:prstGeom>
            </p:spPr>
            <p:txBody>
              <a:bodyPr wrap="none">
                <a:noAutofit/>
              </a:bodyPr>
              <a:lstStyle/>
              <a:p>
                <a14:m>
                  <m:oMath xmlns:m="http://schemas.openxmlformats.org/officeDocument/2006/math">
                    <m:r>
                      <a:rPr lang="en-US" i="1" smtClean="0">
                        <a:latin typeface="Cambria Math" panose="02040503050406030204" pitchFamily="18" charset="0"/>
                      </a:rPr>
                      <m:t>𝑇𝑒𝑠𝑡</m:t>
                    </m:r>
                    <m:r>
                      <a:rPr lang="en-US" i="1" smtClean="0">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𝑡𝑎𝑡𝑖𝑠𝑡𝑖𝑐</m:t>
                    </m:r>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𝑊𝑎𝑟𝑚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𝐶𝑜𝑙𝑑</m:t>
                        </m:r>
                      </m:sub>
                    </m:sSub>
                  </m:oMath>
                </a14:m>
                <a:r>
                  <a:rPr lang="en-US" dirty="0"/>
                  <a:t> = -1.3</a:t>
                </a:r>
              </a:p>
            </p:txBody>
          </p:sp>
        </mc:Choice>
        <mc:Fallback xmlns="">
          <p:sp>
            <p:nvSpPr>
              <p:cNvPr id="12" name="Rectangle 11">
                <a:extLst>
                  <a:ext uri="{FF2B5EF4-FFF2-40B4-BE49-F238E27FC236}">
                    <a16:creationId xmlns:a16="http://schemas.microsoft.com/office/drawing/2014/main" id="{E812D1D3-07CD-C24E-8E2A-407D07BCB091}"/>
                  </a:ext>
                </a:extLst>
              </p:cNvPr>
              <p:cNvSpPr>
                <a:spLocks noRot="1" noChangeAspect="1" noMove="1" noResize="1" noEditPoints="1" noAdjustHandles="1" noChangeArrowheads="1" noChangeShapeType="1" noTextEdit="1"/>
              </p:cNvSpPr>
              <p:nvPr/>
            </p:nvSpPr>
            <p:spPr>
              <a:xfrm>
                <a:off x="609600" y="2953645"/>
                <a:ext cx="3825599" cy="369332"/>
              </a:xfrm>
              <a:prstGeom prst="rect">
                <a:avLst/>
              </a:prstGeom>
              <a:blipFill>
                <a:blip r:embed="rId8"/>
                <a:stretch>
                  <a:fillRect t="-10000" r="-15605" b="-26667"/>
                </a:stretch>
              </a:blipFill>
            </p:spPr>
            <p:txBody>
              <a:bodyPr/>
              <a:lstStyle/>
              <a:p>
                <a:r>
                  <a:rPr lang="en-IN">
                    <a:noFill/>
                  </a:rPr>
                  <a:t> </a:t>
                </a:r>
              </a:p>
            </p:txBody>
          </p:sp>
        </mc:Fallback>
      </mc:AlternateContent>
      <p:sp>
        <p:nvSpPr>
          <p:cNvPr id="13" name="TextBox 12"/>
          <p:cNvSpPr txBox="1"/>
          <p:nvPr/>
        </p:nvSpPr>
        <p:spPr>
          <a:xfrm>
            <a:off x="609600" y="3581400"/>
            <a:ext cx="1981200" cy="369332"/>
          </a:xfrm>
          <a:prstGeom prst="rect">
            <a:avLst/>
          </a:prstGeom>
          <a:noFill/>
        </p:spPr>
        <p:txBody>
          <a:bodyPr wrap="square" rtlCol="0">
            <a:noAutofit/>
          </a:bodyPr>
          <a:lstStyle/>
          <a:p>
            <a:r>
              <a:rPr lang="en-US" i="1" dirty="0">
                <a:latin typeface="Cambria Math" panose="02040503050406030204" pitchFamily="18" charset="0"/>
                <a:ea typeface="Cambria Math" panose="02040503050406030204" pitchFamily="18" charset="0"/>
              </a:rPr>
              <a:t>p</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Value:</a:t>
            </a:r>
            <a:r>
              <a:rPr lang="en-US" dirty="0">
                <a:latin typeface="Cambria Math" panose="02040503050406030204" pitchFamily="18" charset="0"/>
                <a:ea typeface="Cambria Math" panose="02040503050406030204" pitchFamily="18" charset="0"/>
              </a:rPr>
              <a:t> .0088</a:t>
            </a:r>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02465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p:txBody>
          <a:bodyPr>
            <a:noAutofit/>
          </a:bodyPr>
          <a:lstStyle/>
          <a:p>
            <a:r>
              <a:rPr lang="en-US" dirty="0"/>
              <a:t>O-ring Study (cont.)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0F75B9-9733-5A42-9643-CC43615FCB4D}"/>
                  </a:ext>
                </a:extLst>
              </p:cNvPr>
              <p:cNvSpPr txBox="1"/>
              <p:nvPr/>
            </p:nvSpPr>
            <p:spPr>
              <a:xfrm>
                <a:off x="609600" y="1524000"/>
                <a:ext cx="2281394"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0</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14" name="TextBox 13">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609600" y="1524000"/>
                <a:ext cx="2281394" cy="276999"/>
              </a:xfrm>
              <a:prstGeom prst="rect">
                <a:avLst/>
              </a:prstGeom>
              <a:blipFill>
                <a:blip r:embed="rId2"/>
                <a:stretch>
                  <a:fillRect l="-3476" t="-28889" r="-4545"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C7A2F5-C98C-194E-845C-D1D4A9804915}"/>
                  </a:ext>
                </a:extLst>
              </p:cNvPr>
              <p:cNvSpPr txBox="1"/>
              <p:nvPr/>
            </p:nvSpPr>
            <p:spPr>
              <a:xfrm>
                <a:off x="609600" y="1800999"/>
                <a:ext cx="2278765"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xmlns="">
          <p:sp>
            <p:nvSpPr>
              <p:cNvPr id="15" name="TextBox 1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609600" y="1800999"/>
                <a:ext cx="2278765" cy="276999"/>
              </a:xfrm>
              <a:prstGeom prst="rect">
                <a:avLst/>
              </a:prstGeom>
              <a:blipFill>
                <a:blip r:embed="rId3"/>
                <a:stretch>
                  <a:fillRect l="-3476" t="-28261" r="-4278"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C18D39-585E-DC44-865F-D35C1F31C881}"/>
                  </a:ext>
                </a:extLst>
              </p:cNvPr>
              <p:cNvSpPr txBox="1"/>
              <p:nvPr/>
            </p:nvSpPr>
            <p:spPr>
              <a:xfrm>
                <a:off x="609600" y="4131796"/>
                <a:ext cx="2020553" cy="276999"/>
              </a:xfrm>
              <a:prstGeom prst="rect">
                <a:avLst/>
              </a:prstGeom>
              <a:noFill/>
            </p:spPr>
            <p:txBody>
              <a:bodyPr wrap="none" lIns="0" tIns="0" rIns="0" bIns="0" rtlCol="0">
                <a:noAutofit/>
              </a:bodyPr>
              <a:lstStyle/>
              <a:p>
                <a14:m>
                  <m:oMath xmlns:m="http://schemas.openxmlformats.org/officeDocument/2006/math">
                    <m:r>
                      <a:rPr lang="en-US" b="0" i="1" smtClean="0">
                        <a:latin typeface="Cambria Math" panose="02040503050406030204" pitchFamily="18" charset="0"/>
                      </a:rPr>
                      <m:t>𝐷𝑒𝑐𝑖𝑠𝑖𝑜𝑛</m:t>
                    </m:r>
                    <m:r>
                      <a:rPr lang="en-US" b="0" i="1" smtClean="0">
                        <a:latin typeface="Cambria Math" panose="02040503050406030204" pitchFamily="18" charset="0"/>
                      </a:rPr>
                      <m:t>: </m:t>
                    </m:r>
                  </m:oMath>
                </a14:m>
                <a:r>
                  <a:rPr lang="en-US" dirty="0"/>
                  <a:t>Reject H</a:t>
                </a:r>
                <a:r>
                  <a:rPr lang="en-US" baseline="-25000" dirty="0"/>
                  <a:t>0</a:t>
                </a:r>
                <a:r>
                  <a:rPr lang="en-US" dirty="0"/>
                  <a:t>.</a:t>
                </a:r>
              </a:p>
            </p:txBody>
          </p:sp>
        </mc:Choice>
        <mc:Fallback xmlns="">
          <p:sp>
            <p:nvSpPr>
              <p:cNvPr id="17" name="TextBox 16">
                <a:extLst>
                  <a:ext uri="{FF2B5EF4-FFF2-40B4-BE49-F238E27FC236}">
                    <a16:creationId xmlns:a16="http://schemas.microsoft.com/office/drawing/2014/main" id="{5EC18D39-585E-DC44-865F-D35C1F31C881}"/>
                  </a:ext>
                </a:extLst>
              </p:cNvPr>
              <p:cNvSpPr txBox="1">
                <a:spLocks noRot="1" noChangeAspect="1" noMove="1" noResize="1" noEditPoints="1" noAdjustHandles="1" noChangeArrowheads="1" noChangeShapeType="1" noTextEdit="1"/>
              </p:cNvSpPr>
              <p:nvPr/>
            </p:nvSpPr>
            <p:spPr>
              <a:xfrm>
                <a:off x="609600" y="4131796"/>
                <a:ext cx="2020553" cy="276999"/>
              </a:xfrm>
              <a:prstGeom prst="rect">
                <a:avLst/>
              </a:prstGeom>
              <a:blipFill>
                <a:blip r:embed="rId4"/>
                <a:stretch>
                  <a:fillRect l="-4230" t="-28889" r="-24471"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4F8471-5768-2148-B4E1-13FCAB21CA77}"/>
                  </a:ext>
                </a:extLst>
              </p:cNvPr>
              <p:cNvSpPr txBox="1"/>
              <p:nvPr/>
            </p:nvSpPr>
            <p:spPr>
              <a:xfrm>
                <a:off x="609600" y="4610862"/>
                <a:ext cx="4572000" cy="1938992"/>
              </a:xfrm>
              <a:prstGeom prst="rect">
                <a:avLst/>
              </a:prstGeom>
              <a:noFill/>
            </p:spPr>
            <p:txBody>
              <a:bodyPr wrap="square" lIns="0" tIns="0" rIns="0" bIns="0" rtlCol="0">
                <a:noAutofit/>
              </a:bodyPr>
              <a:lstStyle/>
              <a:p>
                <a14:m>
                  <m:oMath xmlns:m="http://schemas.openxmlformats.org/officeDocument/2006/math">
                    <m:r>
                      <a:rPr lang="en-US" b="0" i="1" smtClean="0">
                        <a:latin typeface="Cambria Math" panose="02040503050406030204" pitchFamily="18" charset="0"/>
                      </a:rPr>
                      <m:t>𝐶𝑜𝑛𝑐𝑙𝑢𝑠𝑖𝑜𝑛</m:t>
                    </m:r>
                    <m:r>
                      <a:rPr lang="en-US" b="0" i="1" smtClean="0">
                        <a:latin typeface="Cambria Math" panose="02040503050406030204" pitchFamily="18" charset="0"/>
                      </a:rPr>
                      <m:t>:</m:t>
                    </m:r>
                  </m:oMath>
                </a14:m>
                <a:r>
                  <a:rPr lang="en-US" dirty="0"/>
                  <a:t> There is overwhelming evidence to suggest that the mean of O-ring failures during cold weather is greater than during warm weather. Our best estimate of the difference is 1.3 more failures during cold weather (</a:t>
                </a:r>
                <a:r>
                  <a:rPr lang="en-US" i="1" dirty="0"/>
                  <a:t>p</a:t>
                </a:r>
                <a:r>
                  <a:rPr lang="en-US" dirty="0"/>
                  <a:t>-value = .009 from a permutation test).</a:t>
                </a:r>
              </a:p>
            </p:txBody>
          </p:sp>
        </mc:Choice>
        <mc:Fallback xmlns="">
          <p:sp>
            <p:nvSpPr>
              <p:cNvPr id="18" name="TextBox 17">
                <a:extLst>
                  <a:ext uri="{FF2B5EF4-FFF2-40B4-BE49-F238E27FC236}">
                    <a16:creationId xmlns:a16="http://schemas.microsoft.com/office/drawing/2014/main" id="{5E4F8471-5768-2148-B4E1-13FCAB21CA77}"/>
                  </a:ext>
                </a:extLst>
              </p:cNvPr>
              <p:cNvSpPr txBox="1">
                <a:spLocks noRot="1" noChangeAspect="1" noMove="1" noResize="1" noEditPoints="1" noAdjustHandles="1" noChangeArrowheads="1" noChangeShapeType="1" noTextEdit="1"/>
              </p:cNvSpPr>
              <p:nvPr/>
            </p:nvSpPr>
            <p:spPr>
              <a:xfrm>
                <a:off x="609600" y="4610862"/>
                <a:ext cx="4572000" cy="1938992"/>
              </a:xfrm>
              <a:prstGeom prst="rect">
                <a:avLst/>
              </a:prstGeom>
              <a:blipFill>
                <a:blip r:embed="rId5"/>
                <a:stretch>
                  <a:fillRect l="-3067" t="-4088" r="-4133" b="-66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43DEE9-DD72-8A49-B03C-BA0588AF3F71}"/>
                  </a:ext>
                </a:extLst>
              </p:cNvPr>
              <p:cNvSpPr txBox="1"/>
              <p:nvPr/>
            </p:nvSpPr>
            <p:spPr>
              <a:xfrm>
                <a:off x="609600" y="2368989"/>
                <a:ext cx="1928605" cy="27699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m:t>
                      </m:r>
                      <m:r>
                        <a:rPr lang="en-US" b="0" i="1" smtClean="0">
                          <a:latin typeface="Cambria Math" panose="02040503050406030204" pitchFamily="18" charset="0"/>
                        </a:rPr>
                        <m:t>𝑁𝐴</m:t>
                      </m:r>
                    </m:oMath>
                  </m:oMathPara>
                </a14:m>
                <a:endParaRPr lang="en-US" dirty="0"/>
              </a:p>
            </p:txBody>
          </p:sp>
        </mc:Choice>
        <mc:Fallback xmlns="">
          <p:sp>
            <p:nvSpPr>
              <p:cNvPr id="19" name="TextBox 18">
                <a:extLst>
                  <a:ext uri="{FF2B5EF4-FFF2-40B4-BE49-F238E27FC236}">
                    <a16:creationId xmlns:a16="http://schemas.microsoft.com/office/drawing/2014/main" id="{3B43DEE9-DD72-8A49-B03C-BA0588AF3F71}"/>
                  </a:ext>
                </a:extLst>
              </p:cNvPr>
              <p:cNvSpPr txBox="1">
                <a:spLocks noRot="1" noChangeAspect="1" noMove="1" noResize="1" noEditPoints="1" noAdjustHandles="1" noChangeArrowheads="1" noChangeShapeType="1" noTextEdit="1"/>
              </p:cNvSpPr>
              <p:nvPr/>
            </p:nvSpPr>
            <p:spPr>
              <a:xfrm>
                <a:off x="609600" y="2368989"/>
                <a:ext cx="1928605" cy="276999"/>
              </a:xfrm>
              <a:prstGeom prst="rect">
                <a:avLst/>
              </a:prstGeom>
              <a:blipFill>
                <a:blip r:embed="rId6"/>
                <a:stretch>
                  <a:fillRect l="-4430" r="-28481"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812D1D3-07CD-C24E-8E2A-407D07BCB091}"/>
                  </a:ext>
                </a:extLst>
              </p:cNvPr>
              <p:cNvSpPr/>
              <p:nvPr/>
            </p:nvSpPr>
            <p:spPr>
              <a:xfrm>
                <a:off x="609600" y="2953645"/>
                <a:ext cx="3825599" cy="369332"/>
              </a:xfrm>
              <a:prstGeom prst="rect">
                <a:avLst/>
              </a:prstGeom>
            </p:spPr>
            <p:txBody>
              <a:bodyPr wrap="none">
                <a:noAutofit/>
              </a:bodyPr>
              <a:lstStyle/>
              <a:p>
                <a14:m>
                  <m:oMath xmlns:m="http://schemas.openxmlformats.org/officeDocument/2006/math">
                    <m:r>
                      <a:rPr lang="en-US" i="1" smtClean="0">
                        <a:latin typeface="Cambria Math" panose="02040503050406030204" pitchFamily="18" charset="0"/>
                      </a:rPr>
                      <m:t>𝑇𝑒𝑠𝑡</m:t>
                    </m:r>
                    <m:r>
                      <a:rPr lang="en-US" i="1" smtClean="0">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𝑡𝑎𝑡𝑖𝑠𝑡𝑖𝑐</m:t>
                    </m:r>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𝑊𝑎𝑟𝑚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𝐶𝑜𝑙𝑑</m:t>
                        </m:r>
                      </m:sub>
                    </m:sSub>
                  </m:oMath>
                </a14:m>
                <a:r>
                  <a:rPr lang="en-US" dirty="0"/>
                  <a:t> = -1.3</a:t>
                </a:r>
              </a:p>
            </p:txBody>
          </p:sp>
        </mc:Choice>
        <mc:Fallback xmlns="">
          <p:sp>
            <p:nvSpPr>
              <p:cNvPr id="20" name="Rectangle 19">
                <a:extLst>
                  <a:ext uri="{FF2B5EF4-FFF2-40B4-BE49-F238E27FC236}">
                    <a16:creationId xmlns:a16="http://schemas.microsoft.com/office/drawing/2014/main" id="{E812D1D3-07CD-C24E-8E2A-407D07BCB091}"/>
                  </a:ext>
                </a:extLst>
              </p:cNvPr>
              <p:cNvSpPr>
                <a:spLocks noRot="1" noChangeAspect="1" noMove="1" noResize="1" noEditPoints="1" noAdjustHandles="1" noChangeArrowheads="1" noChangeShapeType="1" noTextEdit="1"/>
              </p:cNvSpPr>
              <p:nvPr/>
            </p:nvSpPr>
            <p:spPr>
              <a:xfrm>
                <a:off x="609600" y="2953645"/>
                <a:ext cx="3825599" cy="369332"/>
              </a:xfrm>
              <a:prstGeom prst="rect">
                <a:avLst/>
              </a:prstGeom>
              <a:blipFill>
                <a:blip r:embed="rId7"/>
                <a:stretch>
                  <a:fillRect t="-10000" r="-15605" b="-26667"/>
                </a:stretch>
              </a:blipFill>
            </p:spPr>
            <p:txBody>
              <a:bodyPr/>
              <a:lstStyle/>
              <a:p>
                <a:r>
                  <a:rPr lang="en-IN">
                    <a:noFill/>
                  </a:rPr>
                  <a:t> </a:t>
                </a:r>
              </a:p>
            </p:txBody>
          </p:sp>
        </mc:Fallback>
      </mc:AlternateContent>
      <p:pic>
        <p:nvPicPr>
          <p:cNvPr id="21" name="Picture 20">
            <a:extLst>
              <a:ext uri="{FF2B5EF4-FFF2-40B4-BE49-F238E27FC236}">
                <a16:creationId xmlns:a16="http://schemas.microsoft.com/office/drawing/2014/main" id="{D32ED608-C8C7-2349-8F9C-2DD36D43B11C}"/>
              </a:ext>
            </a:extLst>
          </p:cNvPr>
          <p:cNvPicPr>
            <a:picLocks noChangeAspect="1"/>
          </p:cNvPicPr>
          <p:nvPr/>
        </p:nvPicPr>
        <p:blipFill>
          <a:blip r:embed="rId8"/>
          <a:stretch>
            <a:fillRect/>
          </a:stretch>
        </p:blipFill>
        <p:spPr>
          <a:xfrm>
            <a:off x="7096669" y="1646477"/>
            <a:ext cx="4485732" cy="4525723"/>
          </a:xfrm>
          <a:prstGeom prst="rect">
            <a:avLst/>
          </a:prstGeom>
        </p:spPr>
      </p:pic>
      <p:sp>
        <p:nvSpPr>
          <p:cNvPr id="11" name="TextBox 10"/>
          <p:cNvSpPr txBox="1"/>
          <p:nvPr/>
        </p:nvSpPr>
        <p:spPr>
          <a:xfrm>
            <a:off x="609600" y="3581400"/>
            <a:ext cx="1981200" cy="369332"/>
          </a:xfrm>
          <a:prstGeom prst="rect">
            <a:avLst/>
          </a:prstGeom>
          <a:noFill/>
        </p:spPr>
        <p:txBody>
          <a:bodyPr wrap="square" rtlCol="0">
            <a:noAutofit/>
          </a:bodyPr>
          <a:lstStyle/>
          <a:p>
            <a:r>
              <a:rPr lang="en-US" i="1" dirty="0">
                <a:latin typeface="Cambria Math" panose="02040503050406030204" pitchFamily="18" charset="0"/>
                <a:ea typeface="Cambria Math" panose="02040503050406030204" pitchFamily="18" charset="0"/>
              </a:rPr>
              <a:t>p</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Value:</a:t>
            </a:r>
            <a:r>
              <a:rPr lang="en-US" dirty="0">
                <a:latin typeface="Cambria Math" panose="02040503050406030204" pitchFamily="18" charset="0"/>
                <a:ea typeface="Cambria Math" panose="02040503050406030204" pitchFamily="18" charset="0"/>
              </a:rPr>
              <a:t> .009</a:t>
            </a:r>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4115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08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The “Exact” Test</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035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t>
            </a:r>
          </a:p>
        </p:txBody>
      </p:sp>
      <p:sp>
        <p:nvSpPr>
          <p:cNvPr id="7" name="Content Placeholder 6"/>
          <p:cNvSpPr>
            <a:spLocks noGrp="1"/>
          </p:cNvSpPr>
          <p:nvPr>
            <p:ph idx="1"/>
          </p:nvPr>
        </p:nvSpPr>
        <p:spPr>
          <a:xfrm>
            <a:off x="609600" y="1600203"/>
            <a:ext cx="10972800" cy="2285997"/>
          </a:xfrm>
        </p:spPr>
        <p:txBody>
          <a:bodyPr/>
          <a:lstStyle/>
          <a:p>
            <a:r>
              <a:rPr lang="en-US" sz="2000" dirty="0"/>
              <a:t>IBM gives each employee in the marketing department technical training.</a:t>
            </a:r>
          </a:p>
          <a:p>
            <a:r>
              <a:rPr lang="en-US" sz="2000" dirty="0"/>
              <a:t>Based on further testing, it appears the traditional training method isn’t effective.</a:t>
            </a:r>
          </a:p>
          <a:p>
            <a:r>
              <a:rPr lang="en-US" sz="2000" dirty="0"/>
              <a:t>Hence, a new training method is developed.</a:t>
            </a:r>
          </a:p>
          <a:p>
            <a:r>
              <a:rPr lang="en-US" sz="2000" dirty="0"/>
              <a:t>Below are the test scores of four individuals who just finished the “New Method” and the last three test scores from employees trained via the “Traditional Method” course.</a:t>
            </a:r>
          </a:p>
          <a:p>
            <a:r>
              <a:rPr lang="en-US" sz="2000" dirty="0"/>
              <a:t>Is there evidence to suggest that the “New Method” increases test scores?</a:t>
            </a:r>
          </a:p>
        </p:txBody>
      </p:sp>
      <p:graphicFrame>
        <p:nvGraphicFramePr>
          <p:cNvPr id="4" name="Table 3"/>
          <p:cNvGraphicFramePr>
            <a:graphicFrameLocks noGrp="1"/>
          </p:cNvGraphicFramePr>
          <p:nvPr>
            <p:extLst>
              <p:ext uri="{D42A27DB-BD31-4B8C-83A1-F6EECF244321}">
                <p14:modId xmlns:p14="http://schemas.microsoft.com/office/powerpoint/2010/main" val="3527419017"/>
              </p:ext>
            </p:extLst>
          </p:nvPr>
        </p:nvGraphicFramePr>
        <p:xfrm>
          <a:off x="1066474" y="4186995"/>
          <a:ext cx="6540843" cy="2181225"/>
        </p:xfrm>
        <a:graphic>
          <a:graphicData uri="http://schemas.openxmlformats.org/drawingml/2006/table">
            <a:tbl>
              <a:tblPr firstRow="1">
                <a:tableStyleId>{5C22544A-7EE6-4342-B048-85BDC9FD1C3A}</a:tableStyleId>
              </a:tblPr>
              <a:tblGrid>
                <a:gridCol w="2971800">
                  <a:extLst>
                    <a:ext uri="{9D8B030D-6E8A-4147-A177-3AD203B41FA5}">
                      <a16:colId xmlns:a16="http://schemas.microsoft.com/office/drawing/2014/main" val="20000"/>
                    </a:ext>
                  </a:extLst>
                </a:gridCol>
                <a:gridCol w="3569043">
                  <a:extLst>
                    <a:ext uri="{9D8B030D-6E8A-4147-A177-3AD203B41FA5}">
                      <a16:colId xmlns:a16="http://schemas.microsoft.com/office/drawing/2014/main" val="20001"/>
                    </a:ext>
                  </a:extLst>
                </a:gridCol>
              </a:tblGrid>
              <a:tr h="190500">
                <a:tc>
                  <a:txBody>
                    <a:bodyPr/>
                    <a:lstStyle/>
                    <a:p>
                      <a:pPr algn="ctr" fontAlgn="b"/>
                      <a:r>
                        <a:rPr lang="en-US" sz="2800" u="none" strike="noStrike" dirty="0">
                          <a:effectLst/>
                          <a:latin typeface="+mn-lt"/>
                        </a:rPr>
                        <a:t>New Method</a:t>
                      </a:r>
                      <a:endParaRPr lang="en-US" sz="2800" b="0" i="0" u="none" strike="noStrike" dirty="0">
                        <a:solidFill>
                          <a:srgbClr val="000000"/>
                        </a:solidFill>
                        <a:effectLst/>
                        <a:latin typeface="+mn-lt"/>
                      </a:endParaRPr>
                    </a:p>
                  </a:txBody>
                  <a:tcPr marL="9525" marR="9525" marT="9525" marB="0" anchor="ctr"/>
                </a:tc>
                <a:tc>
                  <a:txBody>
                    <a:bodyPr/>
                    <a:lstStyle/>
                    <a:p>
                      <a:pPr algn="ctr" fontAlgn="b"/>
                      <a:r>
                        <a:rPr lang="en-US" sz="2800" u="none" strike="noStrike" dirty="0">
                          <a:effectLst/>
                          <a:latin typeface="+mn-lt"/>
                        </a:rPr>
                        <a:t>Traditional Method</a:t>
                      </a:r>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190500">
                <a:tc>
                  <a:txBody>
                    <a:bodyPr/>
                    <a:lstStyle/>
                    <a:p>
                      <a:pPr algn="ctr" fontAlgn="b"/>
                      <a:r>
                        <a:rPr lang="en-US" sz="2800" u="none" strike="noStrike" dirty="0">
                          <a:effectLst/>
                          <a:latin typeface="+mn-lt"/>
                        </a:rPr>
                        <a:t>37</a:t>
                      </a:r>
                      <a:endParaRPr lang="en-US" sz="2800" b="0" i="0" u="none" strike="noStrike" dirty="0">
                        <a:solidFill>
                          <a:srgbClr val="000000"/>
                        </a:solidFill>
                        <a:effectLst/>
                        <a:latin typeface="+mn-lt"/>
                      </a:endParaRPr>
                    </a:p>
                  </a:txBody>
                  <a:tcPr marL="9525" marR="9525" marT="9525" marB="0" anchor="ctr"/>
                </a:tc>
                <a:tc>
                  <a:txBody>
                    <a:bodyPr/>
                    <a:lstStyle/>
                    <a:p>
                      <a:pPr algn="ctr" fontAlgn="b"/>
                      <a:r>
                        <a:rPr lang="en-US" sz="2800" u="none" strike="noStrike" dirty="0">
                          <a:effectLst/>
                          <a:latin typeface="+mn-lt"/>
                        </a:rPr>
                        <a:t>23</a:t>
                      </a:r>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190500">
                <a:tc>
                  <a:txBody>
                    <a:bodyPr/>
                    <a:lstStyle/>
                    <a:p>
                      <a:pPr algn="ctr" fontAlgn="b"/>
                      <a:r>
                        <a:rPr lang="en-US" sz="2800" u="none" strike="noStrike" dirty="0">
                          <a:effectLst/>
                          <a:latin typeface="+mn-lt"/>
                        </a:rPr>
                        <a:t>49</a:t>
                      </a:r>
                      <a:endParaRPr lang="en-US" sz="2800" b="0" i="0" u="none" strike="noStrike" dirty="0">
                        <a:solidFill>
                          <a:srgbClr val="000000"/>
                        </a:solidFill>
                        <a:effectLst/>
                        <a:latin typeface="+mn-lt"/>
                      </a:endParaRPr>
                    </a:p>
                  </a:txBody>
                  <a:tcPr marL="9525" marR="9525" marT="9525" marB="0" anchor="ctr"/>
                </a:tc>
                <a:tc>
                  <a:txBody>
                    <a:bodyPr/>
                    <a:lstStyle/>
                    <a:p>
                      <a:pPr algn="ctr" fontAlgn="b"/>
                      <a:r>
                        <a:rPr lang="en-US" sz="2800" u="none" strike="noStrike" dirty="0">
                          <a:effectLst/>
                          <a:latin typeface="+mn-lt"/>
                        </a:rPr>
                        <a:t>31</a:t>
                      </a:r>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190500">
                <a:tc>
                  <a:txBody>
                    <a:bodyPr/>
                    <a:lstStyle/>
                    <a:p>
                      <a:pPr algn="ctr" fontAlgn="b"/>
                      <a:r>
                        <a:rPr lang="en-US" sz="2800" u="none" strike="noStrike" dirty="0">
                          <a:effectLst/>
                          <a:latin typeface="+mn-lt"/>
                        </a:rPr>
                        <a:t>55</a:t>
                      </a:r>
                      <a:endParaRPr lang="en-US" sz="2800" b="0" i="0" u="none" strike="noStrike" dirty="0">
                        <a:solidFill>
                          <a:srgbClr val="000000"/>
                        </a:solidFill>
                        <a:effectLst/>
                        <a:latin typeface="+mn-lt"/>
                      </a:endParaRPr>
                    </a:p>
                  </a:txBody>
                  <a:tcPr marL="9525" marR="9525" marT="9525" marB="0" anchor="ctr"/>
                </a:tc>
                <a:tc>
                  <a:txBody>
                    <a:bodyPr/>
                    <a:lstStyle/>
                    <a:p>
                      <a:pPr algn="ctr" fontAlgn="b"/>
                      <a:r>
                        <a:rPr lang="en-US" sz="2800" u="none" strike="noStrike" dirty="0">
                          <a:effectLst/>
                          <a:latin typeface="+mn-lt"/>
                        </a:rPr>
                        <a:t>46</a:t>
                      </a:r>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190500">
                <a:tc>
                  <a:txBody>
                    <a:bodyPr/>
                    <a:lstStyle/>
                    <a:p>
                      <a:pPr algn="ctr" fontAlgn="b"/>
                      <a:r>
                        <a:rPr lang="en-US" sz="2800" b="0" i="0" u="none" strike="noStrike" dirty="0">
                          <a:solidFill>
                            <a:srgbClr val="000000"/>
                          </a:solidFill>
                          <a:effectLst/>
                          <a:latin typeface="+mn-lt"/>
                        </a:rPr>
                        <a:t>77</a:t>
                      </a:r>
                    </a:p>
                  </a:txBody>
                  <a:tcPr marL="9525" marR="9525" marT="9525" marB="0" anchor="ctr"/>
                </a:tc>
                <a:tc>
                  <a:txBody>
                    <a:bodyPr/>
                    <a:lstStyle/>
                    <a:p>
                      <a:pPr algn="ctr" fontAlgn="b"/>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bl>
          </a:graphicData>
        </a:graphic>
      </p:graphicFrame>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29273" y="4186995"/>
            <a:ext cx="2667327" cy="21812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684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27852" y="2261566"/>
            <a:ext cx="3601341" cy="2714772"/>
          </a:xfrm>
          <a:prstGeom prst="rect">
            <a:avLst/>
          </a:prstGeom>
        </p:spPr>
      </p:pic>
      <p:pic>
        <p:nvPicPr>
          <p:cNvPr id="11" name="Picture 10"/>
          <p:cNvPicPr>
            <a:picLocks noChangeAspect="1"/>
          </p:cNvPicPr>
          <p:nvPr/>
        </p:nvPicPr>
        <p:blipFill>
          <a:blip r:embed="rId3"/>
          <a:stretch>
            <a:fillRect/>
          </a:stretch>
        </p:blipFill>
        <p:spPr>
          <a:xfrm>
            <a:off x="6096000" y="2261566"/>
            <a:ext cx="4533794" cy="2576811"/>
          </a:xfrm>
          <a:prstGeom prst="rect">
            <a:avLst/>
          </a:prstGeom>
        </p:spPr>
      </p:pic>
      <p:sp>
        <p:nvSpPr>
          <p:cNvPr id="13" name="Title 1"/>
          <p:cNvSpPr>
            <a:spLocks noGrp="1"/>
          </p:cNvSpPr>
          <p:nvPr>
            <p:ph type="title"/>
          </p:nvPr>
        </p:nvSpPr>
        <p:spPr/>
        <p:txBody>
          <a:bodyPr/>
          <a:lstStyle/>
          <a:p>
            <a:r>
              <a:rPr lang="en-US" dirty="0"/>
              <a:t>Examining the </a:t>
            </a:r>
            <a:r>
              <a:rPr lang="en-US" i="1" dirty="0"/>
              <a:t>t</a:t>
            </a:r>
            <a:r>
              <a:rPr lang="en-US" dirty="0"/>
              <a:t> Tools Assumptions</a:t>
            </a:r>
          </a:p>
        </p:txBody>
      </p:sp>
      <p:sp>
        <p:nvSpPr>
          <p:cNvPr id="9" name="TextBox 8"/>
          <p:cNvSpPr txBox="1"/>
          <p:nvPr/>
        </p:nvSpPr>
        <p:spPr>
          <a:xfrm>
            <a:off x="8730614" y="2565519"/>
            <a:ext cx="291254" cy="369332"/>
          </a:xfrm>
          <a:prstGeom prst="rect">
            <a:avLst/>
          </a:prstGeom>
          <a:solidFill>
            <a:schemeClr val="bg1"/>
          </a:solidFill>
        </p:spPr>
        <p:txBody>
          <a:bodyPr wrap="square" rtlCol="0">
            <a:noAutofit/>
          </a:bodyPr>
          <a:lstStyle/>
          <a:p>
            <a:pPr algn="ctr"/>
            <a:r>
              <a:rPr lang="en-US" dirty="0">
                <a:solidFill>
                  <a:prstClr val="black"/>
                </a:solidFill>
              </a:rPr>
              <a:t>1</a:t>
            </a:r>
          </a:p>
        </p:txBody>
      </p:sp>
      <p:sp>
        <p:nvSpPr>
          <p:cNvPr id="14" name="TextBox 13"/>
          <p:cNvSpPr txBox="1"/>
          <p:nvPr/>
        </p:nvSpPr>
        <p:spPr>
          <a:xfrm>
            <a:off x="2582174" y="2535039"/>
            <a:ext cx="291254" cy="369332"/>
          </a:xfrm>
          <a:prstGeom prst="rect">
            <a:avLst/>
          </a:prstGeom>
          <a:solidFill>
            <a:schemeClr val="bg1"/>
          </a:solidFill>
        </p:spPr>
        <p:txBody>
          <a:bodyPr wrap="square" rtlCol="0">
            <a:noAutofit/>
          </a:bodyPr>
          <a:lstStyle/>
          <a:p>
            <a:pPr algn="ctr"/>
            <a:r>
              <a:rPr lang="en-US" dirty="0">
                <a:solidFill>
                  <a:prstClr val="black"/>
                </a:solidFill>
              </a:rPr>
              <a:t>2</a:t>
            </a:r>
          </a:p>
        </p:txBody>
      </p:sp>
      <p:sp>
        <p:nvSpPr>
          <p:cNvPr id="15" name="TextBox 14"/>
          <p:cNvSpPr txBox="1"/>
          <p:nvPr/>
        </p:nvSpPr>
        <p:spPr>
          <a:xfrm>
            <a:off x="6540764" y="2565519"/>
            <a:ext cx="294270" cy="369332"/>
          </a:xfrm>
          <a:prstGeom prst="rect">
            <a:avLst/>
          </a:prstGeom>
          <a:solidFill>
            <a:schemeClr val="bg1"/>
          </a:solidFill>
        </p:spPr>
        <p:txBody>
          <a:bodyPr wrap="square" rtlCol="0">
            <a:noAutofit/>
          </a:bodyPr>
          <a:lstStyle/>
          <a:p>
            <a:pPr algn="ctr"/>
            <a:r>
              <a:rPr lang="en-US" dirty="0">
                <a:solidFill>
                  <a:prstClr val="black"/>
                </a:solidFill>
              </a:rPr>
              <a:t>2</a:t>
            </a:r>
          </a:p>
        </p:txBody>
      </p:sp>
      <p:sp>
        <p:nvSpPr>
          <p:cNvPr id="16" name="TextBox 15"/>
          <p:cNvSpPr txBox="1"/>
          <p:nvPr/>
        </p:nvSpPr>
        <p:spPr>
          <a:xfrm>
            <a:off x="2582174" y="3329072"/>
            <a:ext cx="291254" cy="369332"/>
          </a:xfrm>
          <a:prstGeom prst="rect">
            <a:avLst/>
          </a:prstGeom>
          <a:solidFill>
            <a:schemeClr val="bg1"/>
          </a:solidFill>
        </p:spPr>
        <p:txBody>
          <a:bodyPr wrap="square" rtlCol="0">
            <a:noAutofit/>
          </a:bodyPr>
          <a:lstStyle/>
          <a:p>
            <a:pPr algn="ctr"/>
            <a:r>
              <a:rPr lang="en-US" dirty="0">
                <a:solidFill>
                  <a:prstClr val="black"/>
                </a:solidFill>
              </a:rPr>
              <a:t>1</a:t>
            </a:r>
          </a:p>
        </p:txBody>
      </p:sp>
      <p:sp>
        <p:nvSpPr>
          <p:cNvPr id="17" name="Content Placeholder 6"/>
          <p:cNvSpPr txBox="1">
            <a:spLocks/>
          </p:cNvSpPr>
          <p:nvPr/>
        </p:nvSpPr>
        <p:spPr>
          <a:xfrm>
            <a:off x="609600" y="5866304"/>
            <a:ext cx="10972800" cy="839296"/>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solidFill>
                  <a:prstClr val="black"/>
                </a:solidFill>
              </a:rPr>
              <a:t>Since the standard deviations appear (visual check) to be different and the sample sizes are both different and exceptionally small, the </a:t>
            </a:r>
            <a:r>
              <a:rPr lang="en-US" sz="1800" i="1" dirty="0">
                <a:solidFill>
                  <a:prstClr val="black"/>
                </a:solidFill>
              </a:rPr>
              <a:t>t</a:t>
            </a:r>
            <a:r>
              <a:rPr lang="en-US" sz="1800" dirty="0">
                <a:solidFill>
                  <a:prstClr val="black"/>
                </a:solidFill>
              </a:rPr>
              <a:t>-test was not deemed appropriate and the nonparametric rank sum test was performed.</a:t>
            </a:r>
          </a:p>
        </p:txBody>
      </p:sp>
    </p:spTree>
    <p:extLst>
      <p:ext uri="{BB962C8B-B14F-4D97-AF65-F5344CB8AC3E}">
        <p14:creationId xmlns:p14="http://schemas.microsoft.com/office/powerpoint/2010/main" val="39595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Preparation</a:t>
            </a:r>
          </a:p>
        </p:txBody>
      </p:sp>
      <p:sp>
        <p:nvSpPr>
          <p:cNvPr id="7" name="Content Placeholder 6"/>
          <p:cNvSpPr>
            <a:spLocks noGrp="1"/>
          </p:cNvSpPr>
          <p:nvPr>
            <p:ph idx="1"/>
          </p:nvPr>
        </p:nvSpPr>
        <p:spPr>
          <a:xfrm>
            <a:off x="609600" y="1600203"/>
            <a:ext cx="10972800" cy="2285997"/>
          </a:xfrm>
        </p:spPr>
        <p:txBody>
          <a:bodyPr/>
          <a:lstStyle/>
          <a:p>
            <a:r>
              <a:rPr lang="en-US" sz="2000" dirty="0"/>
              <a:t>IBM gives each employee in the marketing department technical training.</a:t>
            </a:r>
          </a:p>
          <a:p>
            <a:r>
              <a:rPr lang="en-US" sz="2000" dirty="0"/>
              <a:t>Based on further testing, it appears the traditional training method isn’t effective.</a:t>
            </a:r>
          </a:p>
          <a:p>
            <a:r>
              <a:rPr lang="en-US" sz="2000" dirty="0"/>
              <a:t>Hence, a new training method is developed.</a:t>
            </a:r>
          </a:p>
          <a:p>
            <a:r>
              <a:rPr lang="en-US" sz="2000" dirty="0"/>
              <a:t>Below are the test scores of four individuals who just finished the “New Method” and the last three test scores from employees trained via the “Traditional Method” course.</a:t>
            </a:r>
          </a:p>
          <a:p>
            <a:r>
              <a:rPr lang="en-US" sz="2000" dirty="0"/>
              <a:t>Is there evidence to suggest that the “New Method” increases test scores?</a:t>
            </a:r>
          </a:p>
        </p:txBody>
      </p:sp>
      <p:graphicFrame>
        <p:nvGraphicFramePr>
          <p:cNvPr id="4" name="Table 3"/>
          <p:cNvGraphicFramePr>
            <a:graphicFrameLocks noGrp="1"/>
          </p:cNvGraphicFramePr>
          <p:nvPr>
            <p:extLst>
              <p:ext uri="{D42A27DB-BD31-4B8C-83A1-F6EECF244321}">
                <p14:modId xmlns:p14="http://schemas.microsoft.com/office/powerpoint/2010/main" val="988753776"/>
              </p:ext>
            </p:extLst>
          </p:nvPr>
        </p:nvGraphicFramePr>
        <p:xfrm>
          <a:off x="1066474" y="4186995"/>
          <a:ext cx="6540843" cy="2181225"/>
        </p:xfrm>
        <a:graphic>
          <a:graphicData uri="http://schemas.openxmlformats.org/drawingml/2006/table">
            <a:tbl>
              <a:tblPr firstRow="1">
                <a:tableStyleId>{5C22544A-7EE6-4342-B048-85BDC9FD1C3A}</a:tableStyleId>
              </a:tblPr>
              <a:tblGrid>
                <a:gridCol w="2971800">
                  <a:extLst>
                    <a:ext uri="{9D8B030D-6E8A-4147-A177-3AD203B41FA5}">
                      <a16:colId xmlns:a16="http://schemas.microsoft.com/office/drawing/2014/main" val="20000"/>
                    </a:ext>
                  </a:extLst>
                </a:gridCol>
                <a:gridCol w="3569043">
                  <a:extLst>
                    <a:ext uri="{9D8B030D-6E8A-4147-A177-3AD203B41FA5}">
                      <a16:colId xmlns:a16="http://schemas.microsoft.com/office/drawing/2014/main" val="20001"/>
                    </a:ext>
                  </a:extLst>
                </a:gridCol>
              </a:tblGrid>
              <a:tr h="190500">
                <a:tc>
                  <a:txBody>
                    <a:bodyPr/>
                    <a:lstStyle/>
                    <a:p>
                      <a:pPr algn="ctr" fontAlgn="b"/>
                      <a:r>
                        <a:rPr lang="en-US" sz="2800" u="none" strike="noStrike" dirty="0">
                          <a:effectLst/>
                          <a:latin typeface="+mn-lt"/>
                        </a:rPr>
                        <a:t>New Method</a:t>
                      </a:r>
                      <a:endParaRPr lang="en-US" sz="2800" b="0" i="0" u="none" strike="noStrike" dirty="0">
                        <a:solidFill>
                          <a:srgbClr val="000000"/>
                        </a:solidFill>
                        <a:effectLst/>
                        <a:latin typeface="+mn-lt"/>
                      </a:endParaRPr>
                    </a:p>
                  </a:txBody>
                  <a:tcPr marL="9525" marR="9525" marT="9525" marB="0" anchor="b"/>
                </a:tc>
                <a:tc>
                  <a:txBody>
                    <a:bodyPr/>
                    <a:lstStyle/>
                    <a:p>
                      <a:pPr algn="ctr" fontAlgn="b"/>
                      <a:r>
                        <a:rPr lang="en-US" sz="2800" u="none" strike="noStrike" dirty="0">
                          <a:effectLst/>
                          <a:latin typeface="+mn-lt"/>
                        </a:rPr>
                        <a:t>Traditional Method</a:t>
                      </a:r>
                      <a:endParaRPr lang="en-US" sz="2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190500">
                <a:tc>
                  <a:txBody>
                    <a:bodyPr/>
                    <a:lstStyle/>
                    <a:p>
                      <a:pPr algn="ctr" fontAlgn="b"/>
                      <a:r>
                        <a:rPr lang="en-US" sz="2800" u="none" strike="noStrike" dirty="0">
                          <a:effectLst/>
                          <a:latin typeface="+mn-lt"/>
                        </a:rPr>
                        <a:t>37</a:t>
                      </a:r>
                      <a:endParaRPr lang="en-US" sz="2800" b="0" i="0" u="none" strike="noStrike" dirty="0">
                        <a:solidFill>
                          <a:srgbClr val="000000"/>
                        </a:solidFill>
                        <a:effectLst/>
                        <a:latin typeface="+mn-lt"/>
                      </a:endParaRPr>
                    </a:p>
                  </a:txBody>
                  <a:tcPr marL="9525" marR="9525" marT="9525" marB="0" anchor="b"/>
                </a:tc>
                <a:tc>
                  <a:txBody>
                    <a:bodyPr/>
                    <a:lstStyle/>
                    <a:p>
                      <a:pPr algn="ctr" fontAlgn="b"/>
                      <a:r>
                        <a:rPr lang="en-US" sz="2800" u="none" strike="noStrike" dirty="0">
                          <a:effectLst/>
                          <a:latin typeface="+mn-lt"/>
                        </a:rPr>
                        <a:t>23</a:t>
                      </a:r>
                      <a:endParaRPr lang="en-US" sz="2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2800" u="none" strike="noStrike" dirty="0">
                          <a:effectLst/>
                          <a:latin typeface="+mn-lt"/>
                        </a:rPr>
                        <a:t>49</a:t>
                      </a:r>
                      <a:endParaRPr lang="en-US" sz="2800" b="0" i="0" u="none" strike="noStrike" dirty="0">
                        <a:solidFill>
                          <a:srgbClr val="000000"/>
                        </a:solidFill>
                        <a:effectLst/>
                        <a:latin typeface="+mn-lt"/>
                      </a:endParaRPr>
                    </a:p>
                  </a:txBody>
                  <a:tcPr marL="9525" marR="9525" marT="9525" marB="0" anchor="b"/>
                </a:tc>
                <a:tc>
                  <a:txBody>
                    <a:bodyPr/>
                    <a:lstStyle/>
                    <a:p>
                      <a:pPr algn="ctr" fontAlgn="b"/>
                      <a:r>
                        <a:rPr lang="en-US" sz="2800" u="none" strike="noStrike" dirty="0">
                          <a:effectLst/>
                          <a:latin typeface="+mn-lt"/>
                        </a:rPr>
                        <a:t>31</a:t>
                      </a:r>
                      <a:endParaRPr lang="en-US" sz="2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2800" u="none" strike="noStrike" dirty="0">
                          <a:effectLst/>
                          <a:latin typeface="+mn-lt"/>
                        </a:rPr>
                        <a:t>55</a:t>
                      </a:r>
                      <a:endParaRPr lang="en-US" sz="2800" b="0" i="0" u="none" strike="noStrike" dirty="0">
                        <a:solidFill>
                          <a:srgbClr val="000000"/>
                        </a:solidFill>
                        <a:effectLst/>
                        <a:latin typeface="+mn-lt"/>
                      </a:endParaRPr>
                    </a:p>
                  </a:txBody>
                  <a:tcPr marL="9525" marR="9525" marT="9525" marB="0" anchor="b"/>
                </a:tc>
                <a:tc>
                  <a:txBody>
                    <a:bodyPr/>
                    <a:lstStyle/>
                    <a:p>
                      <a:pPr algn="ctr" fontAlgn="b"/>
                      <a:r>
                        <a:rPr lang="en-US" sz="2800" u="none" strike="noStrike" dirty="0">
                          <a:effectLst/>
                          <a:latin typeface="+mn-lt"/>
                        </a:rPr>
                        <a:t>46</a:t>
                      </a:r>
                      <a:endParaRPr lang="en-US" sz="2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2800" b="0" i="0" u="none" strike="noStrike" dirty="0">
                          <a:solidFill>
                            <a:srgbClr val="000000"/>
                          </a:solidFill>
                          <a:effectLst/>
                          <a:latin typeface="+mn-lt"/>
                        </a:rPr>
                        <a:t>77</a:t>
                      </a:r>
                    </a:p>
                  </a:txBody>
                  <a:tcPr marL="9525" marR="9525" marT="9525" marB="0" anchor="b"/>
                </a:tc>
                <a:tc>
                  <a:txBody>
                    <a:bodyPr/>
                    <a:lstStyle/>
                    <a:p>
                      <a:pPr algn="ctr" fontAlgn="b"/>
                      <a:endParaRPr lang="en-US" sz="2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4"/>
                  </a:ext>
                </a:extLst>
              </a:tr>
            </a:tbl>
          </a:graphicData>
        </a:graphic>
      </p:graphicFrame>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29273" y="4186995"/>
            <a:ext cx="2667327" cy="21812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9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6399" y="698989"/>
            <a:ext cx="6096001" cy="49987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ame 5"/>
          <p:cNvSpPr/>
          <p:nvPr/>
        </p:nvSpPr>
        <p:spPr>
          <a:xfrm>
            <a:off x="6413500" y="4653447"/>
            <a:ext cx="4117340" cy="1909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mc:AlternateContent xmlns:mc="http://schemas.openxmlformats.org/markup-compatibility/2006">
        <mc:Choice xmlns:a14="http://schemas.microsoft.com/office/drawing/2010/main" Requires="a14">
          <p:sp>
            <p:nvSpPr>
              <p:cNvPr id="10" name="TextBox 9"/>
              <p:cNvSpPr txBox="1"/>
              <p:nvPr/>
            </p:nvSpPr>
            <p:spPr>
              <a:xfrm>
                <a:off x="844213" y="3177026"/>
                <a:ext cx="2446857" cy="646331"/>
              </a:xfrm>
              <a:prstGeom prst="rect">
                <a:avLst/>
              </a:prstGeom>
              <a:solidFill>
                <a:schemeClr val="bg1"/>
              </a:solidFill>
            </p:spPr>
            <p:txBody>
              <a:bodyPr wrap="square" rtlCol="0">
                <a:no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charset="0"/>
                            <a:cs typeface="Cambria Math" charset="0"/>
                          </a:rPr>
                          <m:t>𝜎</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&lt;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1 </m:t>
                        </m:r>
                      </m:sub>
                    </m:sSub>
                    <m:r>
                      <a:rPr lang="en-US" i="1">
                        <a:solidFill>
                          <a:srgbClr val="FF0000"/>
                        </a:solidFill>
                        <a:latin typeface="Cambria Math" panose="02040503050406030204" pitchFamily="18"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2 </m:t>
                        </m:r>
                      </m:sub>
                    </m:sSub>
                  </m:oMath>
                </a14:m>
                <a:endParaRPr lang="en-US" dirty="0">
                  <a:solidFill>
                    <a:srgbClr val="FF0000"/>
                  </a:solidFill>
                </a:endParaRPr>
              </a:p>
              <a:p>
                <a:r>
                  <a:rPr lang="en-US" dirty="0">
                    <a:solidFill>
                      <a:srgbClr val="FF0000"/>
                    </a:solidFill>
                  </a:rPr>
                  <a:t>(less coverage)</a:t>
                </a:r>
              </a:p>
            </p:txBody>
          </p:sp>
        </mc:Choice>
        <mc:Fallback>
          <p:sp>
            <p:nvSpPr>
              <p:cNvPr id="10" name="TextBox 9"/>
              <p:cNvSpPr txBox="1">
                <a:spLocks noRot="1" noChangeAspect="1" noMove="1" noResize="1" noEditPoints="1" noAdjustHandles="1" noChangeArrowheads="1" noChangeShapeType="1" noTextEdit="1"/>
              </p:cNvSpPr>
              <p:nvPr/>
            </p:nvSpPr>
            <p:spPr>
              <a:xfrm>
                <a:off x="844213" y="3177026"/>
                <a:ext cx="2446857" cy="646331"/>
              </a:xfrm>
              <a:prstGeom prst="rect">
                <a:avLst/>
              </a:prstGeom>
              <a:blipFill>
                <a:blip r:embed="rId4"/>
                <a:stretch>
                  <a:fillRect l="-2062" t="-3922" b="-15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44213" y="3956605"/>
                <a:ext cx="2295052" cy="646331"/>
              </a:xfrm>
              <a:prstGeom prst="rect">
                <a:avLst/>
              </a:prstGeom>
              <a:solidFill>
                <a:schemeClr val="bg1"/>
              </a:solidFill>
            </p:spPr>
            <p:txBody>
              <a:bodyPr wrap="none" rtlCol="0">
                <a:no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2</m:t>
                        </m:r>
                      </m:sub>
                    </m:sSub>
                    <m:r>
                      <a:rPr lang="en-US" i="1">
                        <a:solidFill>
                          <a:srgbClr val="FF0000"/>
                        </a:solidFill>
                        <a:latin typeface="Cambria Math" charset="0"/>
                      </a:rPr>
                      <m:t>&gt;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(more coverage)</a:t>
                </a:r>
              </a:p>
            </p:txBody>
          </p:sp>
        </mc:Choice>
        <mc:Fallback>
          <p:sp>
            <p:nvSpPr>
              <p:cNvPr id="11" name="TextBox 10"/>
              <p:cNvSpPr txBox="1">
                <a:spLocks noRot="1" noChangeAspect="1" noMove="1" noResize="1" noEditPoints="1" noAdjustHandles="1" noChangeArrowheads="1" noChangeShapeType="1" noTextEdit="1"/>
              </p:cNvSpPr>
              <p:nvPr/>
            </p:nvSpPr>
            <p:spPr>
              <a:xfrm>
                <a:off x="844213" y="3956605"/>
                <a:ext cx="2295052" cy="646331"/>
              </a:xfrm>
              <a:prstGeom prst="rect">
                <a:avLst/>
              </a:prstGeom>
              <a:blipFill>
                <a:blip r:embed="rId5"/>
                <a:stretch>
                  <a:fillRect l="-2198" t="-3846" b="-13462"/>
                </a:stretch>
              </a:blipFill>
            </p:spPr>
            <p:txBody>
              <a:bodyPr/>
              <a:lstStyle/>
              <a:p>
                <a:r>
                  <a:rPr lang="en-US">
                    <a:noFill/>
                  </a:rPr>
                  <a:t> </a:t>
                </a:r>
              </a:p>
            </p:txBody>
          </p:sp>
        </mc:Fallback>
      </mc:AlternateContent>
      <p:cxnSp>
        <p:nvCxnSpPr>
          <p:cNvPr id="22" name="Straight Arrow Connector 21"/>
          <p:cNvCxnSpPr/>
          <p:nvPr/>
        </p:nvCxnSpPr>
        <p:spPr>
          <a:xfrm>
            <a:off x="3291070" y="4114800"/>
            <a:ext cx="6218690" cy="62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9109" y="2589936"/>
            <a:ext cx="4877290" cy="400110"/>
          </a:xfrm>
          <a:prstGeom prst="rect">
            <a:avLst/>
          </a:prstGeom>
          <a:noFill/>
        </p:spPr>
        <p:txBody>
          <a:bodyPr wrap="square" rtlCol="0">
            <a:noAutofit/>
          </a:bodyPr>
          <a:lstStyle/>
          <a:p>
            <a:r>
              <a:rPr lang="en-US" sz="2000" dirty="0">
                <a:solidFill>
                  <a:prstClr val="black"/>
                </a:solidFill>
              </a:rPr>
              <a:t>Which situation does it appear we are in?</a:t>
            </a:r>
          </a:p>
        </p:txBody>
      </p:sp>
      <p:sp>
        <p:nvSpPr>
          <p:cNvPr id="13" name="Frame 12"/>
          <p:cNvSpPr/>
          <p:nvPr/>
        </p:nvSpPr>
        <p:spPr>
          <a:xfrm>
            <a:off x="607287" y="3916889"/>
            <a:ext cx="2595478" cy="7765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TextBox 20"/>
          <p:cNvSpPr txBox="1"/>
          <p:nvPr/>
        </p:nvSpPr>
        <p:spPr>
          <a:xfrm>
            <a:off x="607287" y="5136540"/>
            <a:ext cx="3964713" cy="369332"/>
          </a:xfrm>
          <a:prstGeom prst="rect">
            <a:avLst/>
          </a:prstGeom>
          <a:noFill/>
        </p:spPr>
        <p:txBody>
          <a:bodyPr wrap="square" rtlCol="0">
            <a:noAutofit/>
          </a:bodyPr>
          <a:lstStyle/>
          <a:p>
            <a:r>
              <a:rPr lang="en-US" dirty="0">
                <a:solidFill>
                  <a:prstClr val="black"/>
                </a:solidFill>
              </a:rPr>
              <a:t>Using a </a:t>
            </a:r>
            <a:r>
              <a:rPr lang="en-US" i="1" dirty="0">
                <a:solidFill>
                  <a:prstClr val="black"/>
                </a:solidFill>
              </a:rPr>
              <a:t>t</a:t>
            </a:r>
            <a:r>
              <a:rPr lang="en-US" dirty="0">
                <a:solidFill>
                  <a:prstClr val="black"/>
                </a:solidFill>
              </a:rPr>
              <a:t>-test could have low power.</a:t>
            </a:r>
          </a:p>
        </p:txBody>
      </p:sp>
      <p:pic>
        <p:nvPicPr>
          <p:cNvPr id="3" name="Picture 2">
            <a:extLst>
              <a:ext uri="{FF2B5EF4-FFF2-40B4-BE49-F238E27FC236}">
                <a16:creationId xmlns:a16="http://schemas.microsoft.com/office/drawing/2014/main" id="{30490B08-4894-AB42-8B53-561770922152}"/>
              </a:ext>
            </a:extLst>
          </p:cNvPr>
          <p:cNvPicPr>
            <a:picLocks noChangeAspect="1"/>
          </p:cNvPicPr>
          <p:nvPr/>
        </p:nvPicPr>
        <p:blipFill>
          <a:blip r:embed="rId6"/>
          <a:stretch>
            <a:fillRect/>
          </a:stretch>
        </p:blipFill>
        <p:spPr>
          <a:xfrm>
            <a:off x="1281543" y="473257"/>
            <a:ext cx="2616200" cy="2047177"/>
          </a:xfrm>
          <a:prstGeom prst="rect">
            <a:avLst/>
          </a:prstGeom>
        </p:spPr>
      </p:pic>
      <p:sp>
        <p:nvSpPr>
          <p:cNvPr id="17" name="TextBox 16">
            <a:extLst>
              <a:ext uri="{FF2B5EF4-FFF2-40B4-BE49-F238E27FC236}">
                <a16:creationId xmlns:a16="http://schemas.microsoft.com/office/drawing/2014/main" id="{FBF12EDA-9D59-CC45-81DE-1DF53D80C43A}"/>
              </a:ext>
            </a:extLst>
          </p:cNvPr>
          <p:cNvSpPr txBox="1"/>
          <p:nvPr/>
        </p:nvSpPr>
        <p:spPr>
          <a:xfrm>
            <a:off x="1600200" y="5879068"/>
            <a:ext cx="8458200" cy="369332"/>
          </a:xfrm>
          <a:prstGeom prst="rect">
            <a:avLst/>
          </a:prstGeom>
          <a:noFill/>
        </p:spPr>
        <p:txBody>
          <a:bodyPr wrap="square" rtlCol="0">
            <a:noAutofit/>
          </a:bodyPr>
          <a:lstStyle/>
          <a:p>
            <a:pPr algn="ctr"/>
            <a:r>
              <a:rPr lang="en-US" dirty="0">
                <a:solidFill>
                  <a:prstClr val="black"/>
                </a:solidFill>
              </a:rPr>
              <a:t>A permutation test does not make these assumptions and approximates the </a:t>
            </a:r>
            <a:r>
              <a:rPr lang="en-US" dirty="0" err="1">
                <a:solidFill>
                  <a:prstClr val="black"/>
                </a:solidFill>
              </a:rPr>
              <a:t>pvalue</a:t>
            </a:r>
            <a:r>
              <a:rPr lang="en-US" dirty="0">
                <a:solidFill>
                  <a:prstClr val="black"/>
                </a:solidFill>
              </a:rPr>
              <a:t> directly through building he null distribution!  </a:t>
            </a:r>
          </a:p>
        </p:txBody>
      </p:sp>
    </p:spTree>
    <p:extLst>
      <p:ext uri="{BB962C8B-B14F-4D97-AF65-F5344CB8AC3E}">
        <p14:creationId xmlns:p14="http://schemas.microsoft.com/office/powerpoint/2010/main" val="388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19BF4C-F8FE-4559-A285-861777516B93}"/>
              </a:ext>
            </a:extLst>
          </p:cNvPr>
          <p:cNvSpPr txBox="1"/>
          <p:nvPr/>
        </p:nvSpPr>
        <p:spPr>
          <a:xfrm>
            <a:off x="609599" y="4978613"/>
            <a:ext cx="7142301" cy="1200329"/>
          </a:xfrm>
          <a:prstGeom prst="rect">
            <a:avLst/>
          </a:prstGeom>
          <a:noFill/>
        </p:spPr>
        <p:txBody>
          <a:bodyPr wrap="square" rtlCol="0">
            <a:noAutofit/>
          </a:bodyPr>
          <a:lstStyle/>
          <a:p>
            <a:r>
              <a:rPr lang="en-US" dirty="0"/>
              <a:t>In R:</a:t>
            </a:r>
          </a:p>
          <a:p>
            <a:r>
              <a:rPr lang="en-US" dirty="0"/>
              <a:t>wilcox.test(Score~Method, alternative = “two-sided”)</a:t>
            </a:r>
          </a:p>
          <a:p>
            <a:r>
              <a:rPr lang="en-US" dirty="0"/>
              <a:t>#OR</a:t>
            </a:r>
          </a:p>
          <a:p>
            <a:r>
              <a:rPr lang="en-US" dirty="0"/>
              <a:t>wilcox.test(Score~Method, exact = TRUE, alternative = “two-sided”)</a:t>
            </a:r>
          </a:p>
        </p:txBody>
      </p:sp>
      <p:sp>
        <p:nvSpPr>
          <p:cNvPr id="2" name="Title 1"/>
          <p:cNvSpPr>
            <a:spLocks noGrp="1"/>
          </p:cNvSpPr>
          <p:nvPr>
            <p:ph type="title"/>
          </p:nvPr>
        </p:nvSpPr>
        <p:spPr>
          <a:xfrm>
            <a:off x="609600" y="228600"/>
            <a:ext cx="10972800" cy="1143000"/>
          </a:xfrm>
        </p:spPr>
        <p:txBody>
          <a:bodyPr/>
          <a:lstStyle/>
          <a:p>
            <a:r>
              <a:rPr lang="en-US" dirty="0"/>
              <a:t>Permutation Test (Exact </a:t>
            </a:r>
            <a:r>
              <a:rPr lang="en-US" i="1" dirty="0"/>
              <a:t>p</a:t>
            </a:r>
            <a:r>
              <a:rPr lang="en-US" dirty="0"/>
              <a:t>-Value)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01217" y="1595434"/>
            <a:ext cx="2481183" cy="42199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599" y="3629911"/>
            <a:ext cx="4582083" cy="103503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63358" y="4734048"/>
            <a:ext cx="1512337" cy="369332"/>
          </a:xfrm>
          <a:prstGeom prst="rect">
            <a:avLst/>
          </a:prstGeom>
          <a:noFill/>
        </p:spPr>
        <p:txBody>
          <a:bodyPr wrap="none" rtlCol="0">
            <a:noAutofit/>
          </a:bodyPr>
          <a:lstStyle/>
          <a:p>
            <a:r>
              <a:rPr lang="en-US" dirty="0">
                <a:solidFill>
                  <a:prstClr val="black"/>
                </a:solidFill>
              </a:rPr>
              <a:t>Exact </a:t>
            </a:r>
            <a:r>
              <a:rPr lang="en-US" i="1" dirty="0">
                <a:solidFill>
                  <a:prstClr val="black"/>
                </a:solidFill>
              </a:rPr>
              <a:t>p</a:t>
            </a:r>
            <a:r>
              <a:rPr lang="en-US" dirty="0">
                <a:solidFill>
                  <a:prstClr val="black"/>
                </a:solidFill>
              </a:rPr>
              <a:t>-values</a:t>
            </a:r>
          </a:p>
        </p:txBody>
      </p:sp>
      <p:cxnSp>
        <p:nvCxnSpPr>
          <p:cNvPr id="7" name="Straight Arrow Connector 6"/>
          <p:cNvCxnSpPr/>
          <p:nvPr/>
        </p:nvCxnSpPr>
        <p:spPr>
          <a:xfrm>
            <a:off x="7783408" y="4918714"/>
            <a:ext cx="1589192" cy="58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783408" y="4918714"/>
            <a:ext cx="1589192" cy="33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1"/>
          </p:cNvCxnSpPr>
          <p:nvPr/>
        </p:nvCxnSpPr>
        <p:spPr>
          <a:xfrm flipH="1" flipV="1">
            <a:off x="1403109" y="4311952"/>
            <a:ext cx="4760249" cy="606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19257DD-B3C2-4395-BBB2-0BC32A9A3519}"/>
              </a:ext>
            </a:extLst>
          </p:cNvPr>
          <p:cNvSpPr/>
          <p:nvPr/>
        </p:nvSpPr>
        <p:spPr>
          <a:xfrm>
            <a:off x="596901" y="4257675"/>
            <a:ext cx="774700" cy="155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 y="1595433"/>
            <a:ext cx="2038350" cy="16668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8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1217" y="1595434"/>
            <a:ext cx="2481183" cy="42199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Rank Sum Test (Wilcoxon)</a:t>
            </a:r>
          </a:p>
        </p:txBody>
      </p:sp>
      <p:sp>
        <p:nvSpPr>
          <p:cNvPr id="7" name="Rectangle 6"/>
          <p:cNvSpPr/>
          <p:nvPr/>
        </p:nvSpPr>
        <p:spPr>
          <a:xfrm>
            <a:off x="609599" y="1665923"/>
            <a:ext cx="8491617" cy="954107"/>
          </a:xfrm>
          <a:prstGeom prst="rect">
            <a:avLst/>
          </a:prstGeom>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2400" b="1" i="1" dirty="0"/>
              <a:t>H</a:t>
            </a:r>
            <a:r>
              <a:rPr lang="en-US" altLang="en-US" sz="2400" b="1" baseline="-25000" dirty="0"/>
              <a:t>0</a:t>
            </a:r>
            <a:r>
              <a:rPr lang="en-US" altLang="en-US" sz="2400" b="1" dirty="0"/>
              <a:t>: </a:t>
            </a:r>
            <a:r>
              <a:rPr lang="en-US" altLang="en-US" sz="1400" b="1" i="1" dirty="0">
                <a:sym typeface="Symbol" pitchFamily="18" charset="2"/>
              </a:rPr>
              <a:t>The median of New Method scores = The median of the Traditional Method scores</a:t>
            </a:r>
            <a:endParaRPr lang="en-US" altLang="en-US" sz="1400" b="1" baseline="-25000" dirty="0">
              <a:sym typeface="Symbol" pitchFamily="18" charset="2"/>
            </a:endParaRPr>
          </a:p>
          <a:p>
            <a:pPr>
              <a:spcBef>
                <a:spcPct val="0"/>
              </a:spcBef>
            </a:pPr>
            <a:r>
              <a:rPr lang="en-US" altLang="en-US" sz="2400" b="1" i="1" dirty="0">
                <a:sym typeface="Symbol" pitchFamily="18" charset="2"/>
              </a:rPr>
              <a:t>H</a:t>
            </a:r>
            <a:r>
              <a:rPr lang="en-US" altLang="en-US" sz="2400" b="1" baseline="-25000" dirty="0">
                <a:sym typeface="Symbol" pitchFamily="18" charset="2"/>
              </a:rPr>
              <a:t>1</a:t>
            </a:r>
            <a:r>
              <a:rPr lang="en-US" altLang="en-US" sz="2400" b="1" dirty="0">
                <a:sym typeface="Symbol" pitchFamily="18" charset="2"/>
              </a:rPr>
              <a:t>: </a:t>
            </a:r>
            <a:r>
              <a:rPr lang="en-US" altLang="en-US" sz="1400" b="1" i="1" dirty="0">
                <a:sym typeface="Symbol" pitchFamily="18" charset="2"/>
              </a:rPr>
              <a:t>The median of New Method scores &gt; The median of the Traditional Method scores</a:t>
            </a:r>
            <a:endParaRPr lang="en-US" altLang="en-US" sz="1400" b="1" baseline="-25000" dirty="0">
              <a:sym typeface="Symbol" pitchFamily="18" charset="2"/>
            </a:endParaRPr>
          </a:p>
        </p:txBody>
      </p:sp>
      <p:sp>
        <p:nvSpPr>
          <p:cNvPr id="4" name="TextBox 3"/>
          <p:cNvSpPr txBox="1"/>
          <p:nvPr/>
        </p:nvSpPr>
        <p:spPr>
          <a:xfrm>
            <a:off x="228600" y="4456478"/>
            <a:ext cx="8610599" cy="1477328"/>
          </a:xfrm>
          <a:prstGeom prst="rect">
            <a:avLst/>
          </a:prstGeom>
          <a:noFill/>
        </p:spPr>
        <p:txBody>
          <a:bodyPr wrap="square" rtlCol="0">
            <a:noAutofit/>
          </a:bodyPr>
          <a:lstStyle/>
          <a:p>
            <a:r>
              <a:rPr lang="en-US" dirty="0">
                <a:solidFill>
                  <a:prstClr val="black"/>
                </a:solidFill>
              </a:rPr>
              <a:t>There is sufficient evidence at the alpha = 0.1 level of significance (</a:t>
            </a:r>
            <a:r>
              <a:rPr lang="en-US" i="1" dirty="0">
                <a:solidFill>
                  <a:prstClr val="black"/>
                </a:solidFill>
              </a:rPr>
              <a:t>p</a:t>
            </a:r>
            <a:r>
              <a:rPr lang="en-US" dirty="0">
                <a:solidFill>
                  <a:prstClr val="black"/>
                </a:solidFill>
              </a:rPr>
              <a:t>-value = .0571 for the exact test) to suggest that the </a:t>
            </a:r>
            <a:r>
              <a:rPr lang="en-US" i="1" dirty="0">
                <a:solidFill>
                  <a:prstClr val="black"/>
                </a:solidFill>
              </a:rPr>
              <a:t>median</a:t>
            </a:r>
            <a:r>
              <a:rPr lang="en-US" dirty="0">
                <a:solidFill>
                  <a:prstClr val="black"/>
                </a:solidFill>
              </a:rPr>
              <a:t> of IBM employees that were given the New Method is greater than the </a:t>
            </a:r>
            <a:r>
              <a:rPr lang="en-US" i="1" dirty="0">
                <a:solidFill>
                  <a:prstClr val="black"/>
                </a:solidFill>
              </a:rPr>
              <a:t>median</a:t>
            </a:r>
            <a:r>
              <a:rPr lang="en-US" dirty="0">
                <a:solidFill>
                  <a:prstClr val="black"/>
                </a:solidFill>
              </a:rPr>
              <a:t> of those who took the test having had the Traditional Method of instruction.</a:t>
            </a:r>
          </a:p>
        </p:txBody>
      </p:sp>
      <p:pic>
        <p:nvPicPr>
          <p:cNvPr id="9" name="Picture 8">
            <a:extLst>
              <a:ext uri="{FF2B5EF4-FFF2-40B4-BE49-F238E27FC236}">
                <a16:creationId xmlns:a16="http://schemas.microsoft.com/office/drawing/2014/main" id="{C6E14C0F-61ED-4DBF-91F6-D180DC2A8FBD}"/>
              </a:ext>
            </a:extLst>
          </p:cNvPr>
          <p:cNvPicPr>
            <a:picLocks noChangeAspect="1"/>
          </p:cNvPicPr>
          <p:nvPr/>
        </p:nvPicPr>
        <p:blipFill>
          <a:blip r:embed="rId3"/>
          <a:stretch>
            <a:fillRect/>
          </a:stretch>
        </p:blipFill>
        <p:spPr>
          <a:xfrm>
            <a:off x="609599" y="2858986"/>
            <a:ext cx="3527366" cy="893004"/>
          </a:xfrm>
          <a:prstGeom prst="rect">
            <a:avLst/>
          </a:prstGeom>
        </p:spPr>
      </p:pic>
      <p:sp>
        <p:nvSpPr>
          <p:cNvPr id="10" name="Rectangle 9">
            <a:extLst>
              <a:ext uri="{FF2B5EF4-FFF2-40B4-BE49-F238E27FC236}">
                <a16:creationId xmlns:a16="http://schemas.microsoft.com/office/drawing/2014/main" id="{6652BCCA-7FA6-488A-9AB1-84C14E23F2A6}"/>
              </a:ext>
            </a:extLst>
          </p:cNvPr>
          <p:cNvSpPr/>
          <p:nvPr/>
        </p:nvSpPr>
        <p:spPr>
          <a:xfrm>
            <a:off x="10710862" y="5200650"/>
            <a:ext cx="566737" cy="166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50263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569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The Normal Approximation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64966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Sampling Distribution of … </a:t>
            </a:r>
          </a:p>
        </p:txBody>
      </p:sp>
      <p:sp>
        <p:nvSpPr>
          <p:cNvPr id="4" name="Title 1"/>
          <p:cNvSpPr txBox="1">
            <a:spLocks/>
          </p:cNvSpPr>
          <p:nvPr/>
        </p:nvSpPr>
        <p:spPr>
          <a:xfrm>
            <a:off x="3638550" y="2046732"/>
            <a:ext cx="5608320" cy="625571"/>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dirty="0">
                <a:solidFill>
                  <a:prstClr val="black">
                    <a:lumMod val="75000"/>
                    <a:lumOff val="25000"/>
                  </a:prstClr>
                </a:solidFill>
              </a:rPr>
              <a:t>The rank-sum statistic!</a:t>
            </a:r>
          </a:p>
        </p:txBody>
      </p:sp>
      <p:grpSp>
        <p:nvGrpSpPr>
          <p:cNvPr id="10" name="Group 9"/>
          <p:cNvGrpSpPr/>
          <p:nvPr/>
        </p:nvGrpSpPr>
        <p:grpSpPr>
          <a:xfrm>
            <a:off x="609600" y="2895600"/>
            <a:ext cx="10972800" cy="2794392"/>
            <a:chOff x="609600" y="2741571"/>
            <a:chExt cx="8636000" cy="2199290"/>
          </a:xfrm>
        </p:grpSpPr>
        <p:grpSp>
          <p:nvGrpSpPr>
            <p:cNvPr id="7" name="Group 6"/>
            <p:cNvGrpSpPr/>
            <p:nvPr/>
          </p:nvGrpSpPr>
          <p:grpSpPr>
            <a:xfrm>
              <a:off x="609600" y="2873936"/>
              <a:ext cx="8636000" cy="2066925"/>
              <a:chOff x="609600" y="2873936"/>
              <a:chExt cx="8636000" cy="2066925"/>
            </a:xfrm>
          </p:grpSpPr>
          <p:pic>
            <p:nvPicPr>
              <p:cNvPr id="5" name="Picture 4"/>
              <p:cNvPicPr>
                <a:picLocks noChangeAspect="1"/>
              </p:cNvPicPr>
              <p:nvPr/>
            </p:nvPicPr>
            <p:blipFill>
              <a:blip r:embed="rId2"/>
              <a:stretch>
                <a:fillRect/>
              </a:stretch>
            </p:blipFill>
            <p:spPr>
              <a:xfrm>
                <a:off x="609600" y="2873936"/>
                <a:ext cx="6057900" cy="2066925"/>
              </a:xfrm>
              <a:prstGeom prst="rect">
                <a:avLst/>
              </a:prstGeom>
            </p:spPr>
          </p:pic>
          <p:sp>
            <p:nvSpPr>
              <p:cNvPr id="6" name="Rectangle 5"/>
              <p:cNvSpPr/>
              <p:nvPr/>
            </p:nvSpPr>
            <p:spPr>
              <a:xfrm>
                <a:off x="8216053" y="3400213"/>
                <a:ext cx="1029547" cy="1334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 name="TextBox 2">
              <a:extLst>
                <a:ext uri="{FF2B5EF4-FFF2-40B4-BE49-F238E27FC236}">
                  <a16:creationId xmlns:a16="http://schemas.microsoft.com/office/drawing/2014/main" id="{FA2B206F-BCF7-4C42-9927-201AAE7F6169}"/>
                </a:ext>
              </a:extLst>
            </p:cNvPr>
            <p:cNvSpPr txBox="1"/>
            <p:nvPr/>
          </p:nvSpPr>
          <p:spPr>
            <a:xfrm>
              <a:off x="6096000" y="2741571"/>
              <a:ext cx="3019646" cy="1200329"/>
            </a:xfrm>
            <a:prstGeom prst="rect">
              <a:avLst/>
            </a:prstGeom>
            <a:solidFill>
              <a:schemeClr val="bg1"/>
            </a:solidFill>
          </p:spPr>
          <p:txBody>
            <a:bodyPr wrap="square" rtlCol="0">
              <a:noAutofit/>
            </a:bodyPr>
            <a:lstStyle/>
            <a:p>
              <a:r>
                <a:rPr lang="en-US" dirty="0"/>
                <a:t>Rank-sum test statistic (sum of ranks of one group) is approximately normally distributed!</a:t>
              </a:r>
            </a:p>
          </p:txBody>
        </p:sp>
      </p:grpSp>
    </p:spTree>
    <p:extLst>
      <p:ext uri="{BB962C8B-B14F-4D97-AF65-F5344CB8AC3E}">
        <p14:creationId xmlns:p14="http://schemas.microsoft.com/office/powerpoint/2010/main" val="263426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Rank-Sum Test: Normal Approximation</a:t>
            </a:r>
          </a:p>
        </p:txBody>
      </p:sp>
      <p:pic>
        <p:nvPicPr>
          <p:cNvPr id="4" name="Picture 3"/>
          <p:cNvPicPr>
            <a:picLocks noChangeAspect="1"/>
          </p:cNvPicPr>
          <p:nvPr/>
        </p:nvPicPr>
        <p:blipFill>
          <a:blip r:embed="rId2"/>
          <a:stretch>
            <a:fillRect/>
          </a:stretch>
        </p:blipFill>
        <p:spPr>
          <a:xfrm>
            <a:off x="609600" y="1828800"/>
            <a:ext cx="8763000" cy="430871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9400674" y="3733800"/>
                <a:ext cx="2209800" cy="680699"/>
              </a:xfrm>
              <a:prstGeom prst="rect">
                <a:avLst/>
              </a:prstGeom>
              <a:noFill/>
            </p:spPr>
            <p:txBody>
              <a:bodyPr wrap="square" rtlCol="0">
                <a:noAutofit/>
              </a:bodyPr>
              <a:lstStyle/>
              <a:p>
                <a:r>
                  <a:rPr lang="en-US" sz="2400" dirty="0">
                    <a:solidFill>
                      <a:prstClr val="black"/>
                    </a:solidFill>
                  </a:rPr>
                  <a:t>Z </a:t>
                </a:r>
                <a14:m>
                  <m:oMath xmlns:m="http://schemas.openxmlformats.org/officeDocument/2006/math">
                    <m:r>
                      <a:rPr lang="en-US" sz="2400" i="1">
                        <a:solidFill>
                          <a:prstClr val="black"/>
                        </a:solidFill>
                        <a:latin typeface="Cambria Math" panose="02040503050406030204" pitchFamily="18" charset="0"/>
                      </a:rPr>
                      <m:t>= </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𝑇</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𝑀𝑒𝑎𝑛</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𝑇</m:t>
                        </m:r>
                        <m:r>
                          <a:rPr lang="en-US" sz="2400" i="1">
                            <a:solidFill>
                              <a:prstClr val="black"/>
                            </a:solidFill>
                            <a:latin typeface="Cambria Math" panose="02040503050406030204" pitchFamily="18" charset="0"/>
                          </a:rPr>
                          <m:t>)</m:t>
                        </m:r>
                      </m:num>
                      <m:den>
                        <m:r>
                          <a:rPr lang="en-US" sz="2400" i="1">
                            <a:solidFill>
                              <a:prstClr val="black"/>
                            </a:solidFill>
                            <a:latin typeface="Cambria Math" panose="02040503050406030204" pitchFamily="18" charset="0"/>
                          </a:rPr>
                          <m:t>𝑆𝐷</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𝑇</m:t>
                        </m:r>
                        <m:r>
                          <a:rPr lang="en-US" sz="2400" i="1">
                            <a:solidFill>
                              <a:prstClr val="black"/>
                            </a:solidFill>
                            <a:latin typeface="Cambria Math" panose="02040503050406030204" pitchFamily="18" charset="0"/>
                          </a:rPr>
                          <m:t>)</m:t>
                        </m:r>
                      </m:den>
                    </m:f>
                  </m:oMath>
                </a14:m>
                <a:endParaRPr lang="en-US" sz="2400"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400674" y="3733800"/>
                <a:ext cx="2209800" cy="680699"/>
              </a:xfrm>
              <a:prstGeom prst="rect">
                <a:avLst/>
              </a:prstGeom>
              <a:blipFill>
                <a:blip r:embed="rId3"/>
                <a:stretch>
                  <a:fillRect l="-4132"/>
                </a:stretch>
              </a:blipFill>
            </p:spPr>
            <p:txBody>
              <a:bodyPr/>
              <a:lstStyle/>
              <a:p>
                <a:r>
                  <a:rPr lang="en-US">
                    <a:noFill/>
                  </a:rPr>
                  <a:t> </a:t>
                </a:r>
              </a:p>
            </p:txBody>
          </p:sp>
        </mc:Fallback>
      </mc:AlternateContent>
      <p:cxnSp>
        <p:nvCxnSpPr>
          <p:cNvPr id="6" name="Straight Arrow Connector 5"/>
          <p:cNvCxnSpPr>
            <a:endCxn id="3" idx="1"/>
          </p:cNvCxnSpPr>
          <p:nvPr/>
        </p:nvCxnSpPr>
        <p:spPr>
          <a:xfrm flipV="1">
            <a:off x="7599680" y="4074150"/>
            <a:ext cx="1800994" cy="23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73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588" y="3962400"/>
            <a:ext cx="3990751" cy="7678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599" y="4730241"/>
            <a:ext cx="8001001" cy="1200329"/>
          </a:xfrm>
          <a:prstGeom prst="rect">
            <a:avLst/>
          </a:prstGeom>
          <a:noFill/>
        </p:spPr>
        <p:txBody>
          <a:bodyPr wrap="square" rtlCol="0">
            <a:noAutofit/>
          </a:bodyPr>
          <a:lstStyle/>
          <a:p>
            <a:r>
              <a:rPr lang="en-US" dirty="0">
                <a:solidFill>
                  <a:prstClr val="black"/>
                </a:solidFill>
              </a:rPr>
              <a:t>There is mild evidence (alpha = 0.1) to suggest that the </a:t>
            </a:r>
            <a:r>
              <a:rPr lang="en-US" i="1" dirty="0">
                <a:solidFill>
                  <a:prstClr val="black"/>
                </a:solidFill>
              </a:rPr>
              <a:t>median</a:t>
            </a:r>
            <a:r>
              <a:rPr lang="en-US" dirty="0">
                <a:solidFill>
                  <a:prstClr val="black"/>
                </a:solidFill>
              </a:rPr>
              <a:t> of scores from the “New Method” is greater than the </a:t>
            </a:r>
            <a:r>
              <a:rPr lang="en-US" i="1" dirty="0">
                <a:solidFill>
                  <a:prstClr val="black"/>
                </a:solidFill>
              </a:rPr>
              <a:t>median</a:t>
            </a:r>
            <a:r>
              <a:rPr lang="en-US" dirty="0">
                <a:solidFill>
                  <a:prstClr val="black"/>
                </a:solidFill>
              </a:rPr>
              <a:t> of the “Traditional Method” (normal approximation to rank-sum test </a:t>
            </a:r>
            <a:r>
              <a:rPr lang="en-US" i="1" dirty="0">
                <a:solidFill>
                  <a:prstClr val="black"/>
                </a:solidFill>
              </a:rPr>
              <a:t>p</a:t>
            </a:r>
            <a:r>
              <a:rPr lang="en-US" dirty="0">
                <a:solidFill>
                  <a:prstClr val="black"/>
                </a:solidFill>
              </a:rPr>
              <a:t>-value = 0.0558).</a:t>
            </a:r>
          </a:p>
        </p:txBody>
      </p:sp>
      <p:sp>
        <p:nvSpPr>
          <p:cNvPr id="11" name="Title 1"/>
          <p:cNvSpPr>
            <a:spLocks noGrp="1"/>
          </p:cNvSpPr>
          <p:nvPr>
            <p:ph type="title"/>
          </p:nvPr>
        </p:nvSpPr>
        <p:spPr/>
        <p:txBody>
          <a:bodyPr/>
          <a:lstStyle/>
          <a:p>
            <a:r>
              <a:rPr lang="en-US" sz="4000" dirty="0"/>
              <a:t>Rank-Sum Test: Normal Approximation (cont.)</a:t>
            </a:r>
          </a:p>
        </p:txBody>
      </p:sp>
      <p:sp>
        <p:nvSpPr>
          <p:cNvPr id="6" name="Content Placeholder 5"/>
          <p:cNvSpPr>
            <a:spLocks noGrp="1"/>
          </p:cNvSpPr>
          <p:nvPr>
            <p:ph idx="1"/>
          </p:nvPr>
        </p:nvSpPr>
        <p:spPr>
          <a:xfrm>
            <a:off x="228600" y="1600204"/>
            <a:ext cx="8534399" cy="2967868"/>
          </a:xfrm>
        </p:spPr>
        <p:txBody>
          <a:bodyPr/>
          <a:lstStyle/>
          <a:p>
            <a:r>
              <a:rPr lang="en-US" altLang="en-US" sz="1800" dirty="0"/>
              <a:t>Common interpretation</a:t>
            </a:r>
          </a:p>
          <a:p>
            <a:pPr lvl="1"/>
            <a:r>
              <a:rPr lang="en-US" altLang="en-US" sz="1600" b="1" i="1" dirty="0">
                <a:solidFill>
                  <a:srgbClr val="344068"/>
                </a:solidFill>
              </a:rPr>
              <a:t>H</a:t>
            </a:r>
            <a:r>
              <a:rPr lang="en-US" altLang="en-US" sz="1600" b="1" i="1" baseline="-25000" dirty="0">
                <a:solidFill>
                  <a:srgbClr val="344068"/>
                </a:solidFill>
              </a:rPr>
              <a:t>0</a:t>
            </a:r>
            <a:r>
              <a:rPr lang="en-US" altLang="en-US" sz="1600" b="1" i="1" dirty="0">
                <a:solidFill>
                  <a:srgbClr val="344068"/>
                </a:solidFill>
              </a:rPr>
              <a:t>: </a:t>
            </a:r>
            <a:r>
              <a:rPr lang="en-US" altLang="en-US" sz="1600" b="1" i="1" dirty="0">
                <a:solidFill>
                  <a:srgbClr val="344068"/>
                </a:solidFill>
                <a:sym typeface="Symbol" pitchFamily="18" charset="2"/>
              </a:rPr>
              <a:t>The median of New Method scores = The median of the Traditional Method scores</a:t>
            </a:r>
          </a:p>
          <a:p>
            <a:pPr lvl="1"/>
            <a:r>
              <a:rPr lang="en-US" altLang="en-US" sz="1600" b="1" i="1" dirty="0">
                <a:solidFill>
                  <a:srgbClr val="344068"/>
                </a:solidFill>
                <a:sym typeface="Symbol" pitchFamily="18" charset="2"/>
              </a:rPr>
              <a:t>H</a:t>
            </a:r>
            <a:r>
              <a:rPr lang="en-US" altLang="en-US" sz="1600" b="1" i="1" baseline="-25000" dirty="0">
                <a:solidFill>
                  <a:srgbClr val="344068"/>
                </a:solidFill>
                <a:sym typeface="Symbol" pitchFamily="18" charset="2"/>
              </a:rPr>
              <a:t>1</a:t>
            </a:r>
            <a:r>
              <a:rPr lang="en-US" altLang="en-US" sz="1600" b="1" i="1" dirty="0">
                <a:solidFill>
                  <a:srgbClr val="344068"/>
                </a:solidFill>
                <a:sym typeface="Symbol" pitchFamily="18" charset="2"/>
              </a:rPr>
              <a:t>: The median of New Method scores &gt; The median of the Traditional Method scores</a:t>
            </a:r>
            <a:endParaRPr lang="en-US" altLang="en-US" sz="1600" b="1" i="1" dirty="0">
              <a:solidFill>
                <a:srgbClr val="344068"/>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39200" y="1600205"/>
            <a:ext cx="3019179" cy="44195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C667C03E-478E-4159-A1AC-95BE63FD6795}"/>
              </a:ext>
            </a:extLst>
          </p:cNvPr>
          <p:cNvSpPr/>
          <p:nvPr/>
        </p:nvSpPr>
        <p:spPr>
          <a:xfrm>
            <a:off x="10754422" y="4339008"/>
            <a:ext cx="684008" cy="229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9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239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Continuity Correction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2371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6399" y="698989"/>
            <a:ext cx="6096001" cy="49987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ame 5"/>
          <p:cNvSpPr/>
          <p:nvPr/>
        </p:nvSpPr>
        <p:spPr>
          <a:xfrm>
            <a:off x="6413500" y="4653447"/>
            <a:ext cx="4117340" cy="1909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mc:AlternateContent xmlns:mc="http://schemas.openxmlformats.org/markup-compatibility/2006">
        <mc:Choice xmlns:a14="http://schemas.microsoft.com/office/drawing/2010/main" Requires="a14">
          <p:sp>
            <p:nvSpPr>
              <p:cNvPr id="10" name="TextBox 9"/>
              <p:cNvSpPr txBox="1"/>
              <p:nvPr/>
            </p:nvSpPr>
            <p:spPr>
              <a:xfrm>
                <a:off x="844213" y="3177026"/>
                <a:ext cx="2446857" cy="646331"/>
              </a:xfrm>
              <a:prstGeom prst="rect">
                <a:avLst/>
              </a:prstGeom>
              <a:solidFill>
                <a:schemeClr val="bg1"/>
              </a:solidFill>
            </p:spPr>
            <p:txBody>
              <a:bodyPr wrap="square" rtlCol="0">
                <a:no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charset="0"/>
                            <a:cs typeface="Cambria Math" charset="0"/>
                          </a:rPr>
                          <m:t>𝜎</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&lt;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1 </m:t>
                        </m:r>
                      </m:sub>
                    </m:sSub>
                    <m:r>
                      <a:rPr lang="en-US" i="1">
                        <a:solidFill>
                          <a:srgbClr val="FF0000"/>
                        </a:solidFill>
                        <a:latin typeface="Cambria Math" panose="02040503050406030204" pitchFamily="18"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2 </m:t>
                        </m:r>
                      </m:sub>
                    </m:sSub>
                  </m:oMath>
                </a14:m>
                <a:endParaRPr lang="en-US" dirty="0">
                  <a:solidFill>
                    <a:srgbClr val="FF0000"/>
                  </a:solidFill>
                </a:endParaRPr>
              </a:p>
              <a:p>
                <a:r>
                  <a:rPr lang="en-US" dirty="0">
                    <a:solidFill>
                      <a:srgbClr val="FF0000"/>
                    </a:solidFill>
                  </a:rPr>
                  <a:t>(less coverage)</a:t>
                </a:r>
              </a:p>
            </p:txBody>
          </p:sp>
        </mc:Choice>
        <mc:Fallback>
          <p:sp>
            <p:nvSpPr>
              <p:cNvPr id="10" name="TextBox 9"/>
              <p:cNvSpPr txBox="1">
                <a:spLocks noRot="1" noChangeAspect="1" noMove="1" noResize="1" noEditPoints="1" noAdjustHandles="1" noChangeArrowheads="1" noChangeShapeType="1" noTextEdit="1"/>
              </p:cNvSpPr>
              <p:nvPr/>
            </p:nvSpPr>
            <p:spPr>
              <a:xfrm>
                <a:off x="844213" y="3177026"/>
                <a:ext cx="2446857" cy="646331"/>
              </a:xfrm>
              <a:prstGeom prst="rect">
                <a:avLst/>
              </a:prstGeom>
              <a:blipFill>
                <a:blip r:embed="rId4"/>
                <a:stretch>
                  <a:fillRect l="-2062" t="-3922" b="-15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44213" y="3956605"/>
                <a:ext cx="2295052" cy="646331"/>
              </a:xfrm>
              <a:prstGeom prst="rect">
                <a:avLst/>
              </a:prstGeom>
              <a:solidFill>
                <a:schemeClr val="bg1"/>
              </a:solidFill>
            </p:spPr>
            <p:txBody>
              <a:bodyPr wrap="none" rtlCol="0">
                <a:no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2</m:t>
                        </m:r>
                      </m:sub>
                    </m:sSub>
                    <m:r>
                      <a:rPr lang="en-US" i="1">
                        <a:solidFill>
                          <a:srgbClr val="FF0000"/>
                        </a:solidFill>
                        <a:latin typeface="Cambria Math" charset="0"/>
                      </a:rPr>
                      <m:t>&gt;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(more coverage)</a:t>
                </a:r>
              </a:p>
            </p:txBody>
          </p:sp>
        </mc:Choice>
        <mc:Fallback>
          <p:sp>
            <p:nvSpPr>
              <p:cNvPr id="11" name="TextBox 10"/>
              <p:cNvSpPr txBox="1">
                <a:spLocks noRot="1" noChangeAspect="1" noMove="1" noResize="1" noEditPoints="1" noAdjustHandles="1" noChangeArrowheads="1" noChangeShapeType="1" noTextEdit="1"/>
              </p:cNvSpPr>
              <p:nvPr/>
            </p:nvSpPr>
            <p:spPr>
              <a:xfrm>
                <a:off x="844213" y="3956605"/>
                <a:ext cx="2295052" cy="646331"/>
              </a:xfrm>
              <a:prstGeom prst="rect">
                <a:avLst/>
              </a:prstGeom>
              <a:blipFill>
                <a:blip r:embed="rId5"/>
                <a:stretch>
                  <a:fillRect l="-2198" t="-3846" b="-13462"/>
                </a:stretch>
              </a:blipFill>
            </p:spPr>
            <p:txBody>
              <a:bodyPr/>
              <a:lstStyle/>
              <a:p>
                <a:r>
                  <a:rPr lang="en-US">
                    <a:noFill/>
                  </a:rPr>
                  <a:t> </a:t>
                </a:r>
              </a:p>
            </p:txBody>
          </p:sp>
        </mc:Fallback>
      </mc:AlternateContent>
      <p:cxnSp>
        <p:nvCxnSpPr>
          <p:cNvPr id="22" name="Straight Arrow Connector 21"/>
          <p:cNvCxnSpPr/>
          <p:nvPr/>
        </p:nvCxnSpPr>
        <p:spPr>
          <a:xfrm>
            <a:off x="3291070" y="4114800"/>
            <a:ext cx="6218690" cy="62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9109" y="2589936"/>
            <a:ext cx="4877290" cy="400110"/>
          </a:xfrm>
          <a:prstGeom prst="rect">
            <a:avLst/>
          </a:prstGeom>
          <a:noFill/>
        </p:spPr>
        <p:txBody>
          <a:bodyPr wrap="square" rtlCol="0">
            <a:noAutofit/>
          </a:bodyPr>
          <a:lstStyle/>
          <a:p>
            <a:r>
              <a:rPr lang="en-US" sz="2000" dirty="0">
                <a:solidFill>
                  <a:prstClr val="black"/>
                </a:solidFill>
              </a:rPr>
              <a:t>Which situation does it appear we are in?</a:t>
            </a:r>
          </a:p>
        </p:txBody>
      </p:sp>
      <p:sp>
        <p:nvSpPr>
          <p:cNvPr id="13" name="Frame 12"/>
          <p:cNvSpPr/>
          <p:nvPr/>
        </p:nvSpPr>
        <p:spPr>
          <a:xfrm>
            <a:off x="607287" y="3916889"/>
            <a:ext cx="2595478" cy="7765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TextBox 20"/>
          <p:cNvSpPr txBox="1"/>
          <p:nvPr/>
        </p:nvSpPr>
        <p:spPr>
          <a:xfrm>
            <a:off x="607287" y="5136540"/>
            <a:ext cx="3964713" cy="369332"/>
          </a:xfrm>
          <a:prstGeom prst="rect">
            <a:avLst/>
          </a:prstGeom>
          <a:noFill/>
        </p:spPr>
        <p:txBody>
          <a:bodyPr wrap="square" rtlCol="0">
            <a:noAutofit/>
          </a:bodyPr>
          <a:lstStyle/>
          <a:p>
            <a:r>
              <a:rPr lang="en-US" dirty="0">
                <a:solidFill>
                  <a:prstClr val="black"/>
                </a:solidFill>
              </a:rPr>
              <a:t>Using a </a:t>
            </a:r>
            <a:r>
              <a:rPr lang="en-US" i="1" dirty="0">
                <a:solidFill>
                  <a:prstClr val="black"/>
                </a:solidFill>
              </a:rPr>
              <a:t>t</a:t>
            </a:r>
            <a:r>
              <a:rPr lang="en-US" dirty="0">
                <a:solidFill>
                  <a:prstClr val="black"/>
                </a:solidFill>
              </a:rPr>
              <a:t>-test could have low power.</a:t>
            </a:r>
          </a:p>
        </p:txBody>
      </p:sp>
      <p:pic>
        <p:nvPicPr>
          <p:cNvPr id="3" name="Picture 2">
            <a:extLst>
              <a:ext uri="{FF2B5EF4-FFF2-40B4-BE49-F238E27FC236}">
                <a16:creationId xmlns:a16="http://schemas.microsoft.com/office/drawing/2014/main" id="{30490B08-4894-AB42-8B53-561770922152}"/>
              </a:ext>
            </a:extLst>
          </p:cNvPr>
          <p:cNvPicPr>
            <a:picLocks noChangeAspect="1"/>
          </p:cNvPicPr>
          <p:nvPr/>
        </p:nvPicPr>
        <p:blipFill>
          <a:blip r:embed="rId6"/>
          <a:stretch>
            <a:fillRect/>
          </a:stretch>
        </p:blipFill>
        <p:spPr>
          <a:xfrm>
            <a:off x="1281543" y="473257"/>
            <a:ext cx="2616200" cy="2047177"/>
          </a:xfrm>
          <a:prstGeom prst="rect">
            <a:avLst/>
          </a:prstGeom>
        </p:spPr>
      </p:pic>
      <p:sp>
        <p:nvSpPr>
          <p:cNvPr id="17" name="TextBox 16">
            <a:extLst>
              <a:ext uri="{FF2B5EF4-FFF2-40B4-BE49-F238E27FC236}">
                <a16:creationId xmlns:a16="http://schemas.microsoft.com/office/drawing/2014/main" id="{FBF12EDA-9D59-CC45-81DE-1DF53D80C43A}"/>
              </a:ext>
            </a:extLst>
          </p:cNvPr>
          <p:cNvSpPr txBox="1"/>
          <p:nvPr/>
        </p:nvSpPr>
        <p:spPr>
          <a:xfrm>
            <a:off x="1600200" y="5879068"/>
            <a:ext cx="8458200" cy="369332"/>
          </a:xfrm>
          <a:prstGeom prst="rect">
            <a:avLst/>
          </a:prstGeom>
          <a:noFill/>
        </p:spPr>
        <p:txBody>
          <a:bodyPr wrap="square" rtlCol="0">
            <a:noAutofit/>
          </a:bodyPr>
          <a:lstStyle/>
          <a:p>
            <a:pPr algn="ctr"/>
            <a:r>
              <a:rPr lang="en-US" dirty="0">
                <a:solidFill>
                  <a:prstClr val="black"/>
                </a:solidFill>
              </a:rPr>
              <a:t>A permutation test does not make these assumptions and approximates the </a:t>
            </a:r>
            <a:r>
              <a:rPr lang="en-US" dirty="0" err="1">
                <a:solidFill>
                  <a:prstClr val="black"/>
                </a:solidFill>
              </a:rPr>
              <a:t>pvalue</a:t>
            </a:r>
            <a:r>
              <a:rPr lang="en-US" dirty="0">
                <a:solidFill>
                  <a:prstClr val="black"/>
                </a:solidFill>
              </a:rPr>
              <a:t> directly through building he null distribution!  </a:t>
            </a:r>
          </a:p>
        </p:txBody>
      </p:sp>
    </p:spTree>
    <p:extLst>
      <p:ext uri="{BB962C8B-B14F-4D97-AF65-F5344CB8AC3E}">
        <p14:creationId xmlns:p14="http://schemas.microsoft.com/office/powerpoint/2010/main" val="18180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21" grpId="0"/>
      <p:bldP spid="17" grpId="0"/>
      <p:bldP spid="1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Continuity Correction: Main Idea</a:t>
            </a:r>
          </a:p>
        </p:txBody>
      </p:sp>
      <mc:AlternateContent xmlns:mc="http://schemas.openxmlformats.org/markup-compatibility/2006" xmlns:a14="http://schemas.microsoft.com/office/drawing/2010/main">
        <mc:Choice Requires="a14">
          <p:sp>
            <p:nvSpPr>
              <p:cNvPr id="17" name="TextBox 16"/>
              <p:cNvSpPr txBox="1"/>
              <p:nvPr/>
            </p:nvSpPr>
            <p:spPr>
              <a:xfrm>
                <a:off x="609600" y="1794388"/>
                <a:ext cx="10972800" cy="369332"/>
              </a:xfrm>
              <a:prstGeom prst="rect">
                <a:avLst/>
              </a:prstGeom>
              <a:noFill/>
            </p:spPr>
            <p:txBody>
              <a:bodyPr wrap="square" rtlCol="0">
                <a:noAutofit/>
              </a:bodyPr>
              <a:lstStyle/>
              <a:p>
                <a:pPr algn="ctr"/>
                <a14:m>
                  <m:oMath xmlns:m="http://schemas.openxmlformats.org/officeDocument/2006/math">
                    <m:r>
                      <a:rPr lang="en-US" i="1" smtClean="0">
                        <a:solidFill>
                          <a:prstClr val="black"/>
                        </a:solidFill>
                        <a:latin typeface="Cambria Math" panose="02040503050406030204" pitchFamily="18"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𝑍</m:t>
                        </m:r>
                        <m:r>
                          <a:rPr lang="en-US" i="1">
                            <a:solidFill>
                              <a:prstClr val="black"/>
                            </a:solidFill>
                            <a:latin typeface="Cambria Math" panose="02040503050406030204" pitchFamily="18" charset="0"/>
                          </a:rPr>
                          <m:t> ≤7</m:t>
                        </m:r>
                      </m:e>
                    </m:d>
                  </m:oMath>
                </a14:m>
                <a:r>
                  <a:rPr lang="en-US" dirty="0">
                    <a:solidFill>
                      <a:prstClr val="black"/>
                    </a:solidFill>
                  </a:rPr>
                  <a:t> for a continuous Z is much smaller than </a:t>
                </a:r>
                <a14:m>
                  <m:oMath xmlns:m="http://schemas.openxmlformats.org/officeDocument/2006/math">
                    <m:r>
                      <a:rPr lang="en-US" i="1">
                        <a:solidFill>
                          <a:prstClr val="black"/>
                        </a:solidFill>
                        <a:latin typeface="Cambria Math" panose="02040503050406030204" pitchFamily="18"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𝑌</m:t>
                        </m:r>
                        <m:r>
                          <a:rPr lang="en-US" i="1">
                            <a:solidFill>
                              <a:prstClr val="black"/>
                            </a:solidFill>
                            <a:latin typeface="Cambria Math" panose="02040503050406030204" pitchFamily="18" charset="0"/>
                          </a:rPr>
                          <m:t> ≤7</m:t>
                        </m:r>
                      </m:e>
                    </m:d>
                  </m:oMath>
                </a14:m>
                <a:r>
                  <a:rPr lang="en-US" dirty="0">
                    <a:solidFill>
                      <a:prstClr val="black"/>
                    </a:solidFill>
                  </a:rPr>
                  <a:t> for integer Y, (no continuity correction (CC)).</a:t>
                </a:r>
              </a:p>
            </p:txBody>
          </p:sp>
        </mc:Choice>
        <mc:Fallback xmlns="">
          <p:sp>
            <p:nvSpPr>
              <p:cNvPr id="17" name="TextBox 16"/>
              <p:cNvSpPr txBox="1">
                <a:spLocks noRot="1" noChangeAspect="1" noMove="1" noResize="1" noEditPoints="1" noAdjustHandles="1" noChangeArrowheads="1" noChangeShapeType="1" noTextEdit="1"/>
              </p:cNvSpPr>
              <p:nvPr/>
            </p:nvSpPr>
            <p:spPr>
              <a:xfrm>
                <a:off x="609600" y="1794388"/>
                <a:ext cx="10972800" cy="369332"/>
              </a:xfrm>
              <a:prstGeom prst="rect">
                <a:avLst/>
              </a:prstGeom>
              <a:blipFill>
                <a:blip r:embed="rId2"/>
                <a:stretch>
                  <a:fillRect t="-8197" b="-2459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552234" y="2394699"/>
            <a:ext cx="5840108" cy="3074645"/>
          </a:xfrm>
          <a:prstGeom prst="rect">
            <a:avLst/>
          </a:prstGeom>
        </p:spPr>
      </p:pic>
      <p:sp>
        <p:nvSpPr>
          <p:cNvPr id="24" name="Rectangle 23"/>
          <p:cNvSpPr/>
          <p:nvPr/>
        </p:nvSpPr>
        <p:spPr>
          <a:xfrm>
            <a:off x="3390216" y="3741248"/>
            <a:ext cx="1095200" cy="303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Freeform 20"/>
          <p:cNvSpPr/>
          <p:nvPr/>
        </p:nvSpPr>
        <p:spPr>
          <a:xfrm>
            <a:off x="4231504" y="3384520"/>
            <a:ext cx="1443790" cy="1267326"/>
          </a:xfrm>
          <a:custGeom>
            <a:avLst/>
            <a:gdLst>
              <a:gd name="connsiteX0" fmla="*/ 1419727 w 1443790"/>
              <a:gd name="connsiteY0" fmla="*/ 1251284 h 1267326"/>
              <a:gd name="connsiteX1" fmla="*/ 1419727 w 1443790"/>
              <a:gd name="connsiteY1" fmla="*/ 1251284 h 1267326"/>
              <a:gd name="connsiteX2" fmla="*/ 1427748 w 1443790"/>
              <a:gd name="connsiteY2" fmla="*/ 1050758 h 1267326"/>
              <a:gd name="connsiteX3" fmla="*/ 1443790 w 1443790"/>
              <a:gd name="connsiteY3" fmla="*/ 1026695 h 1267326"/>
              <a:gd name="connsiteX4" fmla="*/ 1427748 w 1443790"/>
              <a:gd name="connsiteY4" fmla="*/ 930442 h 1267326"/>
              <a:gd name="connsiteX5" fmla="*/ 1419727 w 1443790"/>
              <a:gd name="connsiteY5" fmla="*/ 753979 h 1267326"/>
              <a:gd name="connsiteX6" fmla="*/ 1403684 w 1443790"/>
              <a:gd name="connsiteY6" fmla="*/ 481263 h 1267326"/>
              <a:gd name="connsiteX7" fmla="*/ 1403684 w 1443790"/>
              <a:gd name="connsiteY7" fmla="*/ 216569 h 1267326"/>
              <a:gd name="connsiteX8" fmla="*/ 1403684 w 1443790"/>
              <a:gd name="connsiteY8" fmla="*/ 0 h 1267326"/>
              <a:gd name="connsiteX9" fmla="*/ 1403684 w 1443790"/>
              <a:gd name="connsiteY9" fmla="*/ 0 h 1267326"/>
              <a:gd name="connsiteX10" fmla="*/ 1379621 w 1443790"/>
              <a:gd name="connsiteY10" fmla="*/ 112295 h 1267326"/>
              <a:gd name="connsiteX11" fmla="*/ 1347537 w 1443790"/>
              <a:gd name="connsiteY11" fmla="*/ 160421 h 1267326"/>
              <a:gd name="connsiteX12" fmla="*/ 1299411 w 1443790"/>
              <a:gd name="connsiteY12" fmla="*/ 216569 h 1267326"/>
              <a:gd name="connsiteX13" fmla="*/ 1275348 w 1443790"/>
              <a:gd name="connsiteY13" fmla="*/ 232611 h 1267326"/>
              <a:gd name="connsiteX14" fmla="*/ 1259305 w 1443790"/>
              <a:gd name="connsiteY14" fmla="*/ 256674 h 1267326"/>
              <a:gd name="connsiteX15" fmla="*/ 1235242 w 1443790"/>
              <a:gd name="connsiteY15" fmla="*/ 288758 h 1267326"/>
              <a:gd name="connsiteX16" fmla="*/ 1203158 w 1443790"/>
              <a:gd name="connsiteY16" fmla="*/ 352926 h 1267326"/>
              <a:gd name="connsiteX17" fmla="*/ 1171074 w 1443790"/>
              <a:gd name="connsiteY17" fmla="*/ 409074 h 1267326"/>
              <a:gd name="connsiteX18" fmla="*/ 1155032 w 1443790"/>
              <a:gd name="connsiteY18" fmla="*/ 433137 h 1267326"/>
              <a:gd name="connsiteX19" fmla="*/ 1106905 w 1443790"/>
              <a:gd name="connsiteY19" fmla="*/ 505326 h 1267326"/>
              <a:gd name="connsiteX20" fmla="*/ 1098884 w 1443790"/>
              <a:gd name="connsiteY20" fmla="*/ 529390 h 1267326"/>
              <a:gd name="connsiteX21" fmla="*/ 1066800 w 1443790"/>
              <a:gd name="connsiteY21" fmla="*/ 577516 h 1267326"/>
              <a:gd name="connsiteX22" fmla="*/ 1050758 w 1443790"/>
              <a:gd name="connsiteY22" fmla="*/ 601579 h 1267326"/>
              <a:gd name="connsiteX23" fmla="*/ 986590 w 1443790"/>
              <a:gd name="connsiteY23" fmla="*/ 657726 h 1267326"/>
              <a:gd name="connsiteX24" fmla="*/ 970548 w 1443790"/>
              <a:gd name="connsiteY24" fmla="*/ 681790 h 1267326"/>
              <a:gd name="connsiteX25" fmla="*/ 946484 w 1443790"/>
              <a:gd name="connsiteY25" fmla="*/ 713874 h 1267326"/>
              <a:gd name="connsiteX26" fmla="*/ 882316 w 1443790"/>
              <a:gd name="connsiteY26" fmla="*/ 802105 h 1267326"/>
              <a:gd name="connsiteX27" fmla="*/ 842211 w 1443790"/>
              <a:gd name="connsiteY27" fmla="*/ 842211 h 1267326"/>
              <a:gd name="connsiteX28" fmla="*/ 826169 w 1443790"/>
              <a:gd name="connsiteY28" fmla="*/ 866274 h 1267326"/>
              <a:gd name="connsiteX29" fmla="*/ 794084 w 1443790"/>
              <a:gd name="connsiteY29" fmla="*/ 890337 h 1267326"/>
              <a:gd name="connsiteX30" fmla="*/ 745958 w 1443790"/>
              <a:gd name="connsiteY30" fmla="*/ 930442 h 1267326"/>
              <a:gd name="connsiteX31" fmla="*/ 721895 w 1443790"/>
              <a:gd name="connsiteY31" fmla="*/ 938463 h 1267326"/>
              <a:gd name="connsiteX32" fmla="*/ 689811 w 1443790"/>
              <a:gd name="connsiteY32" fmla="*/ 954505 h 1267326"/>
              <a:gd name="connsiteX33" fmla="*/ 609600 w 1443790"/>
              <a:gd name="connsiteY33" fmla="*/ 978569 h 1267326"/>
              <a:gd name="connsiteX34" fmla="*/ 569495 w 1443790"/>
              <a:gd name="connsiteY34" fmla="*/ 1026695 h 1267326"/>
              <a:gd name="connsiteX35" fmla="*/ 553453 w 1443790"/>
              <a:gd name="connsiteY35" fmla="*/ 1050758 h 1267326"/>
              <a:gd name="connsiteX36" fmla="*/ 521369 w 1443790"/>
              <a:gd name="connsiteY36" fmla="*/ 1058779 h 1267326"/>
              <a:gd name="connsiteX37" fmla="*/ 425116 w 1443790"/>
              <a:gd name="connsiteY37" fmla="*/ 1082842 h 1267326"/>
              <a:gd name="connsiteX38" fmla="*/ 376990 w 1443790"/>
              <a:gd name="connsiteY38" fmla="*/ 1106905 h 1267326"/>
              <a:gd name="connsiteX39" fmla="*/ 336884 w 1443790"/>
              <a:gd name="connsiteY39" fmla="*/ 1114926 h 1267326"/>
              <a:gd name="connsiteX40" fmla="*/ 296779 w 1443790"/>
              <a:gd name="connsiteY40" fmla="*/ 1130969 h 1267326"/>
              <a:gd name="connsiteX41" fmla="*/ 272716 w 1443790"/>
              <a:gd name="connsiteY41" fmla="*/ 1138990 h 1267326"/>
              <a:gd name="connsiteX42" fmla="*/ 248653 w 1443790"/>
              <a:gd name="connsiteY42" fmla="*/ 1155032 h 1267326"/>
              <a:gd name="connsiteX43" fmla="*/ 200527 w 1443790"/>
              <a:gd name="connsiteY43" fmla="*/ 1171074 h 1267326"/>
              <a:gd name="connsiteX44" fmla="*/ 144379 w 1443790"/>
              <a:gd name="connsiteY44" fmla="*/ 1195137 h 1267326"/>
              <a:gd name="connsiteX45" fmla="*/ 120316 w 1443790"/>
              <a:gd name="connsiteY45" fmla="*/ 1211179 h 1267326"/>
              <a:gd name="connsiteX46" fmla="*/ 80211 w 1443790"/>
              <a:gd name="connsiteY46" fmla="*/ 1219200 h 1267326"/>
              <a:gd name="connsiteX47" fmla="*/ 56148 w 1443790"/>
              <a:gd name="connsiteY47" fmla="*/ 1227221 h 1267326"/>
              <a:gd name="connsiteX48" fmla="*/ 32084 w 1443790"/>
              <a:gd name="connsiteY48" fmla="*/ 1251284 h 1267326"/>
              <a:gd name="connsiteX49" fmla="*/ 0 w 1443790"/>
              <a:gd name="connsiteY49" fmla="*/ 1259305 h 1267326"/>
              <a:gd name="connsiteX50" fmla="*/ 0 w 1443790"/>
              <a:gd name="connsiteY50" fmla="*/ 1267326 h 1267326"/>
              <a:gd name="connsiteX51" fmla="*/ 1419727 w 1443790"/>
              <a:gd name="connsiteY51" fmla="*/ 1251284 h 12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43790" h="1267326">
                <a:moveTo>
                  <a:pt x="1419727" y="1251284"/>
                </a:moveTo>
                <a:lnTo>
                  <a:pt x="1419727" y="1251284"/>
                </a:lnTo>
                <a:cubicBezTo>
                  <a:pt x="1422401" y="1184442"/>
                  <a:pt x="1420621" y="1117273"/>
                  <a:pt x="1427748" y="1050758"/>
                </a:cubicBezTo>
                <a:cubicBezTo>
                  <a:pt x="1428775" y="1041173"/>
                  <a:pt x="1443790" y="1036335"/>
                  <a:pt x="1443790" y="1026695"/>
                </a:cubicBezTo>
                <a:cubicBezTo>
                  <a:pt x="1443790" y="994168"/>
                  <a:pt x="1433095" y="962526"/>
                  <a:pt x="1427748" y="930442"/>
                </a:cubicBezTo>
                <a:cubicBezTo>
                  <a:pt x="1425074" y="871621"/>
                  <a:pt x="1421990" y="812817"/>
                  <a:pt x="1419727" y="753979"/>
                </a:cubicBezTo>
                <a:cubicBezTo>
                  <a:pt x="1409813" y="496231"/>
                  <a:pt x="1431379" y="592045"/>
                  <a:pt x="1403684" y="481263"/>
                </a:cubicBezTo>
                <a:cubicBezTo>
                  <a:pt x="1388219" y="311150"/>
                  <a:pt x="1398535" y="468875"/>
                  <a:pt x="1403684" y="216569"/>
                </a:cubicBezTo>
                <a:cubicBezTo>
                  <a:pt x="1405157" y="144394"/>
                  <a:pt x="1403684" y="72190"/>
                  <a:pt x="1403684" y="0"/>
                </a:cubicBezTo>
                <a:lnTo>
                  <a:pt x="1403684" y="0"/>
                </a:lnTo>
                <a:cubicBezTo>
                  <a:pt x="1395663" y="37432"/>
                  <a:pt x="1392267" y="76163"/>
                  <a:pt x="1379621" y="112295"/>
                </a:cubicBezTo>
                <a:cubicBezTo>
                  <a:pt x="1373252" y="130493"/>
                  <a:pt x="1359581" y="145366"/>
                  <a:pt x="1347537" y="160421"/>
                </a:cubicBezTo>
                <a:cubicBezTo>
                  <a:pt x="1339055" y="171023"/>
                  <a:pt x="1315045" y="204061"/>
                  <a:pt x="1299411" y="216569"/>
                </a:cubicBezTo>
                <a:cubicBezTo>
                  <a:pt x="1291883" y="222591"/>
                  <a:pt x="1283369" y="227264"/>
                  <a:pt x="1275348" y="232611"/>
                </a:cubicBezTo>
                <a:cubicBezTo>
                  <a:pt x="1270000" y="240632"/>
                  <a:pt x="1264908" y="248829"/>
                  <a:pt x="1259305" y="256674"/>
                </a:cubicBezTo>
                <a:cubicBezTo>
                  <a:pt x="1251535" y="267552"/>
                  <a:pt x="1241978" y="277211"/>
                  <a:pt x="1235242" y="288758"/>
                </a:cubicBezTo>
                <a:cubicBezTo>
                  <a:pt x="1223192" y="309414"/>
                  <a:pt x="1216423" y="333028"/>
                  <a:pt x="1203158" y="352926"/>
                </a:cubicBezTo>
                <a:cubicBezTo>
                  <a:pt x="1164070" y="411561"/>
                  <a:pt x="1211786" y="337829"/>
                  <a:pt x="1171074" y="409074"/>
                </a:cubicBezTo>
                <a:cubicBezTo>
                  <a:pt x="1166291" y="417444"/>
                  <a:pt x="1160379" y="425116"/>
                  <a:pt x="1155032" y="433137"/>
                </a:cubicBezTo>
                <a:cubicBezTo>
                  <a:pt x="1139788" y="509359"/>
                  <a:pt x="1162511" y="440452"/>
                  <a:pt x="1106905" y="505326"/>
                </a:cubicBezTo>
                <a:cubicBezTo>
                  <a:pt x="1101402" y="511746"/>
                  <a:pt x="1102990" y="521999"/>
                  <a:pt x="1098884" y="529390"/>
                </a:cubicBezTo>
                <a:cubicBezTo>
                  <a:pt x="1089521" y="546244"/>
                  <a:pt x="1077495" y="561474"/>
                  <a:pt x="1066800" y="577516"/>
                </a:cubicBezTo>
                <a:cubicBezTo>
                  <a:pt x="1061453" y="585537"/>
                  <a:pt x="1058286" y="595557"/>
                  <a:pt x="1050758" y="601579"/>
                </a:cubicBezTo>
                <a:cubicBezTo>
                  <a:pt x="1029090" y="618913"/>
                  <a:pt x="1004673" y="636026"/>
                  <a:pt x="986590" y="657726"/>
                </a:cubicBezTo>
                <a:cubicBezTo>
                  <a:pt x="980418" y="665132"/>
                  <a:pt x="976151" y="673945"/>
                  <a:pt x="970548" y="681790"/>
                </a:cubicBezTo>
                <a:cubicBezTo>
                  <a:pt x="962778" y="692668"/>
                  <a:pt x="954254" y="702996"/>
                  <a:pt x="946484" y="713874"/>
                </a:cubicBezTo>
                <a:cubicBezTo>
                  <a:pt x="924088" y="745227"/>
                  <a:pt x="912715" y="771705"/>
                  <a:pt x="882316" y="802105"/>
                </a:cubicBezTo>
                <a:cubicBezTo>
                  <a:pt x="868948" y="815474"/>
                  <a:pt x="852698" y="826480"/>
                  <a:pt x="842211" y="842211"/>
                </a:cubicBezTo>
                <a:cubicBezTo>
                  <a:pt x="836864" y="850232"/>
                  <a:pt x="832986" y="859458"/>
                  <a:pt x="826169" y="866274"/>
                </a:cubicBezTo>
                <a:cubicBezTo>
                  <a:pt x="816716" y="875727"/>
                  <a:pt x="804234" y="881637"/>
                  <a:pt x="794084" y="890337"/>
                </a:cubicBezTo>
                <a:cubicBezTo>
                  <a:pt x="769248" y="911625"/>
                  <a:pt x="774323" y="916259"/>
                  <a:pt x="745958" y="930442"/>
                </a:cubicBezTo>
                <a:cubicBezTo>
                  <a:pt x="738396" y="934223"/>
                  <a:pt x="729666" y="935132"/>
                  <a:pt x="721895" y="938463"/>
                </a:cubicBezTo>
                <a:cubicBezTo>
                  <a:pt x="710905" y="943173"/>
                  <a:pt x="700913" y="950064"/>
                  <a:pt x="689811" y="954505"/>
                </a:cubicBezTo>
                <a:cubicBezTo>
                  <a:pt x="657260" y="967526"/>
                  <a:pt x="641118" y="970690"/>
                  <a:pt x="609600" y="978569"/>
                </a:cubicBezTo>
                <a:cubicBezTo>
                  <a:pt x="569771" y="1038313"/>
                  <a:pt x="620961" y="964936"/>
                  <a:pt x="569495" y="1026695"/>
                </a:cubicBezTo>
                <a:cubicBezTo>
                  <a:pt x="563324" y="1034101"/>
                  <a:pt x="561474" y="1045411"/>
                  <a:pt x="553453" y="1050758"/>
                </a:cubicBezTo>
                <a:cubicBezTo>
                  <a:pt x="544281" y="1056873"/>
                  <a:pt x="532064" y="1056105"/>
                  <a:pt x="521369" y="1058779"/>
                </a:cubicBezTo>
                <a:cubicBezTo>
                  <a:pt x="473542" y="1090662"/>
                  <a:pt x="515972" y="1067699"/>
                  <a:pt x="425116" y="1082842"/>
                </a:cubicBezTo>
                <a:cubicBezTo>
                  <a:pt x="380289" y="1090313"/>
                  <a:pt x="421335" y="1090276"/>
                  <a:pt x="376990" y="1106905"/>
                </a:cubicBezTo>
                <a:cubicBezTo>
                  <a:pt x="364225" y="1111692"/>
                  <a:pt x="350253" y="1112252"/>
                  <a:pt x="336884" y="1114926"/>
                </a:cubicBezTo>
                <a:cubicBezTo>
                  <a:pt x="323516" y="1120274"/>
                  <a:pt x="310260" y="1125913"/>
                  <a:pt x="296779" y="1130969"/>
                </a:cubicBezTo>
                <a:cubicBezTo>
                  <a:pt x="288862" y="1133938"/>
                  <a:pt x="280278" y="1135209"/>
                  <a:pt x="272716" y="1138990"/>
                </a:cubicBezTo>
                <a:cubicBezTo>
                  <a:pt x="264094" y="1143301"/>
                  <a:pt x="257462" y="1151117"/>
                  <a:pt x="248653" y="1155032"/>
                </a:cubicBezTo>
                <a:cubicBezTo>
                  <a:pt x="233201" y="1161900"/>
                  <a:pt x="214597" y="1161694"/>
                  <a:pt x="200527" y="1171074"/>
                </a:cubicBezTo>
                <a:cubicBezTo>
                  <a:pt x="167291" y="1193231"/>
                  <a:pt x="185815" y="1184778"/>
                  <a:pt x="144379" y="1195137"/>
                </a:cubicBezTo>
                <a:cubicBezTo>
                  <a:pt x="136358" y="1200484"/>
                  <a:pt x="129342" y="1207794"/>
                  <a:pt x="120316" y="1211179"/>
                </a:cubicBezTo>
                <a:cubicBezTo>
                  <a:pt x="107551" y="1215966"/>
                  <a:pt x="93437" y="1215893"/>
                  <a:pt x="80211" y="1219200"/>
                </a:cubicBezTo>
                <a:cubicBezTo>
                  <a:pt x="72009" y="1221251"/>
                  <a:pt x="64169" y="1224547"/>
                  <a:pt x="56148" y="1227221"/>
                </a:cubicBezTo>
                <a:cubicBezTo>
                  <a:pt x="48127" y="1235242"/>
                  <a:pt x="41933" y="1245656"/>
                  <a:pt x="32084" y="1251284"/>
                </a:cubicBezTo>
                <a:cubicBezTo>
                  <a:pt x="22513" y="1256753"/>
                  <a:pt x="0" y="1259305"/>
                  <a:pt x="0" y="1259305"/>
                </a:cubicBezTo>
                <a:lnTo>
                  <a:pt x="0" y="1267326"/>
                </a:lnTo>
                <a:lnTo>
                  <a:pt x="1419727" y="1251284"/>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Rectangle 5"/>
          <p:cNvSpPr/>
          <p:nvPr/>
        </p:nvSpPr>
        <p:spPr>
          <a:xfrm>
            <a:off x="5089758" y="3769531"/>
            <a:ext cx="553452" cy="89835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4536306" y="4338358"/>
            <a:ext cx="553452" cy="32953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Arrow Connector 8"/>
          <p:cNvCxnSpPr/>
          <p:nvPr/>
        </p:nvCxnSpPr>
        <p:spPr>
          <a:xfrm flipH="1" flipV="1">
            <a:off x="4752873" y="4667889"/>
            <a:ext cx="32084" cy="1211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84957" y="4651198"/>
            <a:ext cx="505326" cy="1203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103168" y="5879068"/>
                <a:ext cx="7022032" cy="369332"/>
              </a:xfrm>
              <a:prstGeom prst="rect">
                <a:avLst/>
              </a:prstGeom>
              <a:noFill/>
            </p:spPr>
            <p:txBody>
              <a:bodyPr wrap="square" rtlCol="0">
                <a:noAutofit/>
              </a:bodyPr>
              <a:lstStyle/>
              <a:p>
                <a:r>
                  <a:rPr lang="en-US" dirty="0">
                    <a:solidFill>
                      <a:prstClr val="black"/>
                    </a:solidFill>
                  </a:rPr>
                  <a:t>The exact probability calculation for </a:t>
                </a:r>
                <a14:m>
                  <m:oMath xmlns:m="http://schemas.openxmlformats.org/officeDocument/2006/math">
                    <m:r>
                      <a:rPr lang="en-US" i="1">
                        <a:solidFill>
                          <a:prstClr val="black"/>
                        </a:solidFill>
                        <a:latin typeface="Cambria Math" charset="0"/>
                      </a:rPr>
                      <m:t>𝑃</m:t>
                    </m:r>
                    <m:r>
                      <a:rPr lang="en-US" i="1">
                        <a:solidFill>
                          <a:prstClr val="black"/>
                        </a:solidFill>
                        <a:latin typeface="Cambria Math" charset="0"/>
                      </a:rPr>
                      <m:t>(</m:t>
                    </m:r>
                    <m:r>
                      <a:rPr lang="en-US" i="1">
                        <a:solidFill>
                          <a:prstClr val="black"/>
                        </a:solidFill>
                        <a:latin typeface="Cambria Math" charset="0"/>
                      </a:rPr>
                      <m:t>𝑌</m:t>
                    </m:r>
                    <m:r>
                      <a:rPr lang="en-US" i="1">
                        <a:solidFill>
                          <a:prstClr val="black"/>
                        </a:solidFill>
                        <a:latin typeface="Cambria Math" charset="0"/>
                      </a:rPr>
                      <m:t> ≤7)</m:t>
                    </m:r>
                  </m:oMath>
                </a14:m>
                <a:r>
                  <a:rPr lang="en-US" dirty="0">
                    <a:solidFill>
                      <a:prstClr val="black"/>
                    </a:solidFill>
                  </a:rPr>
                  <a:t> when Y is an integer</a:t>
                </a:r>
              </a:p>
            </p:txBody>
          </p:sp>
        </mc:Choice>
        <mc:Fallback xmlns="">
          <p:sp>
            <p:nvSpPr>
              <p:cNvPr id="12" name="TextBox 11"/>
              <p:cNvSpPr txBox="1">
                <a:spLocks noRot="1" noChangeAspect="1" noMove="1" noResize="1" noEditPoints="1" noAdjustHandles="1" noChangeArrowheads="1" noChangeShapeType="1" noTextEdit="1"/>
              </p:cNvSpPr>
              <p:nvPr/>
            </p:nvSpPr>
            <p:spPr>
              <a:xfrm>
                <a:off x="4103168" y="5879068"/>
                <a:ext cx="7022032" cy="369332"/>
              </a:xfrm>
              <a:prstGeom prst="rect">
                <a:avLst/>
              </a:prstGeom>
              <a:blipFill>
                <a:blip r:embed="rId4"/>
                <a:stretch>
                  <a:fillRect l="-694" t="-8197" b="-24590"/>
                </a:stretch>
              </a:blipFill>
            </p:spPr>
            <p:txBody>
              <a:bodyPr/>
              <a:lstStyle/>
              <a:p>
                <a:r>
                  <a:rPr lang="en-US">
                    <a:noFill/>
                  </a:rPr>
                  <a:t> </a:t>
                </a:r>
              </a:p>
            </p:txBody>
          </p:sp>
        </mc:Fallback>
      </mc:AlternateContent>
      <p:sp>
        <p:nvSpPr>
          <p:cNvPr id="14" name="Freeform 13"/>
          <p:cNvSpPr/>
          <p:nvPr/>
        </p:nvSpPr>
        <p:spPr>
          <a:xfrm>
            <a:off x="4231504" y="3849741"/>
            <a:ext cx="1138990" cy="810127"/>
          </a:xfrm>
          <a:custGeom>
            <a:avLst/>
            <a:gdLst>
              <a:gd name="connsiteX0" fmla="*/ 1138990 w 1138990"/>
              <a:gd name="connsiteY0" fmla="*/ 802105 h 810127"/>
              <a:gd name="connsiteX1" fmla="*/ 1138990 w 1138990"/>
              <a:gd name="connsiteY1" fmla="*/ 802105 h 810127"/>
              <a:gd name="connsiteX2" fmla="*/ 1130969 w 1138990"/>
              <a:gd name="connsiteY2" fmla="*/ 0 h 810127"/>
              <a:gd name="connsiteX3" fmla="*/ 1130969 w 1138990"/>
              <a:gd name="connsiteY3" fmla="*/ 0 h 810127"/>
              <a:gd name="connsiteX4" fmla="*/ 1074821 w 1138990"/>
              <a:gd name="connsiteY4" fmla="*/ 56148 h 810127"/>
              <a:gd name="connsiteX5" fmla="*/ 1050758 w 1138990"/>
              <a:gd name="connsiteY5" fmla="*/ 96253 h 810127"/>
              <a:gd name="connsiteX6" fmla="*/ 1026695 w 1138990"/>
              <a:gd name="connsiteY6" fmla="*/ 112295 h 810127"/>
              <a:gd name="connsiteX7" fmla="*/ 986590 w 1138990"/>
              <a:gd name="connsiteY7" fmla="*/ 160421 h 810127"/>
              <a:gd name="connsiteX8" fmla="*/ 978569 w 1138990"/>
              <a:gd name="connsiteY8" fmla="*/ 184484 h 810127"/>
              <a:gd name="connsiteX9" fmla="*/ 946484 w 1138990"/>
              <a:gd name="connsiteY9" fmla="*/ 224590 h 810127"/>
              <a:gd name="connsiteX10" fmla="*/ 914400 w 1138990"/>
              <a:gd name="connsiteY10" fmla="*/ 272716 h 810127"/>
              <a:gd name="connsiteX11" fmla="*/ 898358 w 1138990"/>
              <a:gd name="connsiteY11" fmla="*/ 296779 h 810127"/>
              <a:gd name="connsiteX12" fmla="*/ 874295 w 1138990"/>
              <a:gd name="connsiteY12" fmla="*/ 344905 h 810127"/>
              <a:gd name="connsiteX13" fmla="*/ 834190 w 1138990"/>
              <a:gd name="connsiteY13" fmla="*/ 385011 h 810127"/>
              <a:gd name="connsiteX14" fmla="*/ 818148 w 1138990"/>
              <a:gd name="connsiteY14" fmla="*/ 409074 h 810127"/>
              <a:gd name="connsiteX15" fmla="*/ 729916 w 1138990"/>
              <a:gd name="connsiteY15" fmla="*/ 457200 h 810127"/>
              <a:gd name="connsiteX16" fmla="*/ 689811 w 1138990"/>
              <a:gd name="connsiteY16" fmla="*/ 489284 h 810127"/>
              <a:gd name="connsiteX17" fmla="*/ 673769 w 1138990"/>
              <a:gd name="connsiteY17" fmla="*/ 505327 h 810127"/>
              <a:gd name="connsiteX18" fmla="*/ 625642 w 1138990"/>
              <a:gd name="connsiteY18" fmla="*/ 537411 h 810127"/>
              <a:gd name="connsiteX19" fmla="*/ 601579 w 1138990"/>
              <a:gd name="connsiteY19" fmla="*/ 553453 h 810127"/>
              <a:gd name="connsiteX20" fmla="*/ 545432 w 1138990"/>
              <a:gd name="connsiteY20" fmla="*/ 561474 h 810127"/>
              <a:gd name="connsiteX21" fmla="*/ 473242 w 1138990"/>
              <a:gd name="connsiteY21" fmla="*/ 601579 h 810127"/>
              <a:gd name="connsiteX22" fmla="*/ 441158 w 1138990"/>
              <a:gd name="connsiteY22" fmla="*/ 617621 h 810127"/>
              <a:gd name="connsiteX23" fmla="*/ 417095 w 1138990"/>
              <a:gd name="connsiteY23" fmla="*/ 625642 h 810127"/>
              <a:gd name="connsiteX24" fmla="*/ 393032 w 1138990"/>
              <a:gd name="connsiteY24" fmla="*/ 641684 h 810127"/>
              <a:gd name="connsiteX25" fmla="*/ 360948 w 1138990"/>
              <a:gd name="connsiteY25" fmla="*/ 657727 h 810127"/>
              <a:gd name="connsiteX26" fmla="*/ 336884 w 1138990"/>
              <a:gd name="connsiteY26" fmla="*/ 673769 h 810127"/>
              <a:gd name="connsiteX27" fmla="*/ 272716 w 1138990"/>
              <a:gd name="connsiteY27" fmla="*/ 705853 h 810127"/>
              <a:gd name="connsiteX28" fmla="*/ 248653 w 1138990"/>
              <a:gd name="connsiteY28" fmla="*/ 721895 h 810127"/>
              <a:gd name="connsiteX29" fmla="*/ 104274 w 1138990"/>
              <a:gd name="connsiteY29" fmla="*/ 753979 h 810127"/>
              <a:gd name="connsiteX30" fmla="*/ 72190 w 1138990"/>
              <a:gd name="connsiteY30" fmla="*/ 770021 h 810127"/>
              <a:gd name="connsiteX31" fmla="*/ 48127 w 1138990"/>
              <a:gd name="connsiteY31" fmla="*/ 794084 h 810127"/>
              <a:gd name="connsiteX32" fmla="*/ 16042 w 1138990"/>
              <a:gd name="connsiteY32" fmla="*/ 802105 h 810127"/>
              <a:gd name="connsiteX33" fmla="*/ 0 w 1138990"/>
              <a:gd name="connsiteY33" fmla="*/ 810127 h 810127"/>
              <a:gd name="connsiteX34" fmla="*/ 48127 w 1138990"/>
              <a:gd name="connsiteY34" fmla="*/ 810127 h 810127"/>
              <a:gd name="connsiteX35" fmla="*/ 224590 w 1138990"/>
              <a:gd name="connsiteY35" fmla="*/ 802105 h 810127"/>
              <a:gd name="connsiteX36" fmla="*/ 296779 w 1138990"/>
              <a:gd name="connsiteY36" fmla="*/ 794084 h 810127"/>
              <a:gd name="connsiteX37" fmla="*/ 697832 w 1138990"/>
              <a:gd name="connsiteY37" fmla="*/ 786063 h 810127"/>
              <a:gd name="connsiteX38" fmla="*/ 978569 w 1138990"/>
              <a:gd name="connsiteY38" fmla="*/ 794084 h 810127"/>
              <a:gd name="connsiteX39" fmla="*/ 1010653 w 1138990"/>
              <a:gd name="connsiteY39" fmla="*/ 802105 h 810127"/>
              <a:gd name="connsiteX40" fmla="*/ 1138990 w 1138990"/>
              <a:gd name="connsiteY40" fmla="*/ 802105 h 81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38990" h="810127">
                <a:moveTo>
                  <a:pt x="1138990" y="802105"/>
                </a:moveTo>
                <a:lnTo>
                  <a:pt x="1138990" y="802105"/>
                </a:lnTo>
                <a:cubicBezTo>
                  <a:pt x="1128692" y="246000"/>
                  <a:pt x="1130969" y="513372"/>
                  <a:pt x="1130969" y="0"/>
                </a:cubicBezTo>
                <a:lnTo>
                  <a:pt x="1130969" y="0"/>
                </a:lnTo>
                <a:cubicBezTo>
                  <a:pt x="1112253" y="18716"/>
                  <a:pt x="1091766" y="35814"/>
                  <a:pt x="1074821" y="56148"/>
                </a:cubicBezTo>
                <a:cubicBezTo>
                  <a:pt x="1064840" y="68125"/>
                  <a:pt x="1060904" y="84416"/>
                  <a:pt x="1050758" y="96253"/>
                </a:cubicBezTo>
                <a:cubicBezTo>
                  <a:pt x="1044484" y="103572"/>
                  <a:pt x="1034101" y="106124"/>
                  <a:pt x="1026695" y="112295"/>
                </a:cubicBezTo>
                <a:cubicBezTo>
                  <a:pt x="1011490" y="124966"/>
                  <a:pt x="995603" y="142394"/>
                  <a:pt x="986590" y="160421"/>
                </a:cubicBezTo>
                <a:cubicBezTo>
                  <a:pt x="982809" y="167983"/>
                  <a:pt x="982350" y="176922"/>
                  <a:pt x="978569" y="184484"/>
                </a:cubicBezTo>
                <a:cubicBezTo>
                  <a:pt x="958937" y="223748"/>
                  <a:pt x="968869" y="194744"/>
                  <a:pt x="946484" y="224590"/>
                </a:cubicBezTo>
                <a:cubicBezTo>
                  <a:pt x="934916" y="240014"/>
                  <a:pt x="925095" y="256674"/>
                  <a:pt x="914400" y="272716"/>
                </a:cubicBezTo>
                <a:cubicBezTo>
                  <a:pt x="909053" y="280737"/>
                  <a:pt x="901406" y="287634"/>
                  <a:pt x="898358" y="296779"/>
                </a:cubicBezTo>
                <a:cubicBezTo>
                  <a:pt x="890785" y="319498"/>
                  <a:pt x="891040" y="325767"/>
                  <a:pt x="874295" y="344905"/>
                </a:cubicBezTo>
                <a:cubicBezTo>
                  <a:pt x="861845" y="359133"/>
                  <a:pt x="844677" y="369280"/>
                  <a:pt x="834190" y="385011"/>
                </a:cubicBezTo>
                <a:cubicBezTo>
                  <a:pt x="828843" y="393032"/>
                  <a:pt x="825676" y="403052"/>
                  <a:pt x="818148" y="409074"/>
                </a:cubicBezTo>
                <a:cubicBezTo>
                  <a:pt x="773562" y="444743"/>
                  <a:pt x="768941" y="444192"/>
                  <a:pt x="729916" y="457200"/>
                </a:cubicBezTo>
                <a:cubicBezTo>
                  <a:pt x="697964" y="505128"/>
                  <a:pt x="732860" y="463453"/>
                  <a:pt x="689811" y="489284"/>
                </a:cubicBezTo>
                <a:cubicBezTo>
                  <a:pt x="683326" y="493175"/>
                  <a:pt x="679819" y="500789"/>
                  <a:pt x="673769" y="505327"/>
                </a:cubicBezTo>
                <a:cubicBezTo>
                  <a:pt x="658345" y="516895"/>
                  <a:pt x="641684" y="526716"/>
                  <a:pt x="625642" y="537411"/>
                </a:cubicBezTo>
                <a:cubicBezTo>
                  <a:pt x="617621" y="542758"/>
                  <a:pt x="611122" y="552090"/>
                  <a:pt x="601579" y="553453"/>
                </a:cubicBezTo>
                <a:lnTo>
                  <a:pt x="545432" y="561474"/>
                </a:lnTo>
                <a:cubicBezTo>
                  <a:pt x="478890" y="583655"/>
                  <a:pt x="583561" y="546419"/>
                  <a:pt x="473242" y="601579"/>
                </a:cubicBezTo>
                <a:cubicBezTo>
                  <a:pt x="462547" y="606926"/>
                  <a:pt x="452148" y="612911"/>
                  <a:pt x="441158" y="617621"/>
                </a:cubicBezTo>
                <a:cubicBezTo>
                  <a:pt x="433387" y="620952"/>
                  <a:pt x="424657" y="621861"/>
                  <a:pt x="417095" y="625642"/>
                </a:cubicBezTo>
                <a:cubicBezTo>
                  <a:pt x="408473" y="629953"/>
                  <a:pt x="401402" y="636901"/>
                  <a:pt x="393032" y="641684"/>
                </a:cubicBezTo>
                <a:cubicBezTo>
                  <a:pt x="382650" y="647617"/>
                  <a:pt x="371330" y="651795"/>
                  <a:pt x="360948" y="657727"/>
                </a:cubicBezTo>
                <a:cubicBezTo>
                  <a:pt x="352578" y="662510"/>
                  <a:pt x="345347" y="669153"/>
                  <a:pt x="336884" y="673769"/>
                </a:cubicBezTo>
                <a:cubicBezTo>
                  <a:pt x="315890" y="685220"/>
                  <a:pt x="292614" y="692588"/>
                  <a:pt x="272716" y="705853"/>
                </a:cubicBezTo>
                <a:cubicBezTo>
                  <a:pt x="264695" y="711200"/>
                  <a:pt x="257713" y="718601"/>
                  <a:pt x="248653" y="721895"/>
                </a:cubicBezTo>
                <a:cubicBezTo>
                  <a:pt x="220965" y="731963"/>
                  <a:pt x="128276" y="749179"/>
                  <a:pt x="104274" y="753979"/>
                </a:cubicBezTo>
                <a:cubicBezTo>
                  <a:pt x="93579" y="759326"/>
                  <a:pt x="81920" y="763071"/>
                  <a:pt x="72190" y="770021"/>
                </a:cubicBezTo>
                <a:cubicBezTo>
                  <a:pt x="62959" y="776614"/>
                  <a:pt x="57976" y="788456"/>
                  <a:pt x="48127" y="794084"/>
                </a:cubicBezTo>
                <a:cubicBezTo>
                  <a:pt x="38555" y="799553"/>
                  <a:pt x="26500" y="798619"/>
                  <a:pt x="16042" y="802105"/>
                </a:cubicBezTo>
                <a:cubicBezTo>
                  <a:pt x="10370" y="803996"/>
                  <a:pt x="5347" y="807453"/>
                  <a:pt x="0" y="810127"/>
                </a:cubicBezTo>
                <a:lnTo>
                  <a:pt x="48127" y="810127"/>
                </a:lnTo>
                <a:lnTo>
                  <a:pt x="224590" y="802105"/>
                </a:lnTo>
                <a:cubicBezTo>
                  <a:pt x="248751" y="800546"/>
                  <a:pt x="272582" y="794904"/>
                  <a:pt x="296779" y="794084"/>
                </a:cubicBezTo>
                <a:cubicBezTo>
                  <a:pt x="430413" y="789554"/>
                  <a:pt x="564148" y="788737"/>
                  <a:pt x="697832" y="786063"/>
                </a:cubicBezTo>
                <a:cubicBezTo>
                  <a:pt x="791411" y="788737"/>
                  <a:pt x="885075" y="789289"/>
                  <a:pt x="978569" y="794084"/>
                </a:cubicBezTo>
                <a:cubicBezTo>
                  <a:pt x="989578" y="794649"/>
                  <a:pt x="999644" y="801526"/>
                  <a:pt x="1010653" y="802105"/>
                </a:cubicBezTo>
                <a:cubicBezTo>
                  <a:pt x="1050703" y="804213"/>
                  <a:pt x="1117601" y="802105"/>
                  <a:pt x="1138990" y="802105"/>
                </a:cubicBez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Arrow Connector 15"/>
          <p:cNvCxnSpPr>
            <a:cxnSpLocks/>
          </p:cNvCxnSpPr>
          <p:nvPr/>
        </p:nvCxnSpPr>
        <p:spPr>
          <a:xfrm flipH="1">
            <a:off x="4961421" y="2163720"/>
            <a:ext cx="1363179" cy="214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1594234" y="3721254"/>
                <a:ext cx="2592405" cy="646331"/>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𝑍</m:t>
                          </m:r>
                          <m:r>
                            <a:rPr lang="en-US" i="1">
                              <a:solidFill>
                                <a:prstClr val="black"/>
                              </a:solidFill>
                              <a:latin typeface="Cambria Math" charset="0"/>
                            </a:rPr>
                            <m:t> ≤7.5</m:t>
                          </m:r>
                        </m:e>
                      </m:d>
                      <m:r>
                        <a:rPr lang="en-US" i="1">
                          <a:solidFill>
                            <a:prstClr val="black"/>
                          </a:solidFill>
                          <a:latin typeface="Cambria Math" charset="0"/>
                          <a:ea typeface="Cambria Math" charset="0"/>
                          <a:cs typeface="Cambria Math" charset="0"/>
                        </a:rPr>
                        <m:t>≈</m:t>
                      </m:r>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𝑌</m:t>
                          </m:r>
                          <m:r>
                            <a:rPr lang="en-US" i="1">
                              <a:solidFill>
                                <a:prstClr val="black"/>
                              </a:solidFill>
                              <a:latin typeface="Cambria Math" charset="0"/>
                            </a:rPr>
                            <m:t> ≤7</m:t>
                          </m:r>
                        </m:e>
                      </m:d>
                    </m:oMath>
                  </m:oMathPara>
                </a14:m>
                <a:endParaRPr lang="en-US" dirty="0">
                  <a:solidFill>
                    <a:prstClr val="black"/>
                  </a:solidFill>
                </a:endParaRPr>
              </a:p>
              <a:p>
                <a:r>
                  <a:rPr lang="en-US" dirty="0">
                    <a:solidFill>
                      <a:prstClr val="black"/>
                    </a:solidFill>
                  </a:rPr>
                  <a:t>(with continuity correction)</a:t>
                </a:r>
              </a:p>
            </p:txBody>
          </p:sp>
        </mc:Choice>
        <mc:Fallback xmlns="">
          <p:sp>
            <p:nvSpPr>
              <p:cNvPr id="19" name="TextBox 18"/>
              <p:cNvSpPr txBox="1">
                <a:spLocks noRot="1" noChangeAspect="1" noMove="1" noResize="1" noEditPoints="1" noAdjustHandles="1" noChangeArrowheads="1" noChangeShapeType="1" noTextEdit="1"/>
              </p:cNvSpPr>
              <p:nvPr/>
            </p:nvSpPr>
            <p:spPr>
              <a:xfrm>
                <a:off x="1594234" y="3721254"/>
                <a:ext cx="2592405" cy="646331"/>
              </a:xfrm>
              <a:prstGeom prst="rect">
                <a:avLst/>
              </a:prstGeom>
              <a:blipFill>
                <a:blip r:embed="rId5"/>
                <a:stretch>
                  <a:fillRect l="-2118" b="-56604"/>
                </a:stretch>
              </a:blipFill>
            </p:spPr>
            <p:txBody>
              <a:bodyPr/>
              <a:lstStyle/>
              <a:p>
                <a:r>
                  <a:rPr lang="en-US">
                    <a:noFill/>
                  </a:rPr>
                  <a:t> </a:t>
                </a:r>
              </a:p>
            </p:txBody>
          </p:sp>
        </mc:Fallback>
      </mc:AlternateContent>
      <p:cxnSp>
        <p:nvCxnSpPr>
          <p:cNvPr id="23" name="Straight Arrow Connector 22"/>
          <p:cNvCxnSpPr/>
          <p:nvPr/>
        </p:nvCxnSpPr>
        <p:spPr>
          <a:xfrm>
            <a:off x="4044238" y="4074006"/>
            <a:ext cx="1165835" cy="20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3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animBg="1"/>
      <p:bldP spid="6" grpId="0" animBg="1"/>
      <p:bldP spid="6" grpId="1" animBg="1"/>
      <p:bldP spid="7" grpId="0" animBg="1"/>
      <p:bldP spid="7" grpId="1" animBg="1"/>
      <p:bldP spid="12" grpId="0"/>
      <p:bldP spid="12" grpId="1"/>
      <p:bldP spid="14" grpId="0" animBg="1"/>
      <p:bldP spid="14" grpId="1"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1287" y="5103213"/>
            <a:ext cx="4195513" cy="8072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599" y="3581400"/>
            <a:ext cx="7467601" cy="1323439"/>
          </a:xfrm>
          <a:prstGeom prst="rect">
            <a:avLst/>
          </a:prstGeom>
          <a:noFill/>
        </p:spPr>
        <p:txBody>
          <a:bodyPr wrap="square" rtlCol="0">
            <a:noAutofit/>
          </a:bodyPr>
          <a:lstStyle/>
          <a:p>
            <a:r>
              <a:rPr lang="en-US" sz="2000" dirty="0">
                <a:solidFill>
                  <a:prstClr val="black"/>
                </a:solidFill>
              </a:rPr>
              <a:t>There is mild evidence (alpha = 0.1) to suggest that the </a:t>
            </a:r>
            <a:r>
              <a:rPr lang="en-US" sz="2000" i="1" dirty="0">
                <a:solidFill>
                  <a:prstClr val="black"/>
                </a:solidFill>
              </a:rPr>
              <a:t>median</a:t>
            </a:r>
            <a:r>
              <a:rPr lang="en-US" sz="2000" dirty="0">
                <a:solidFill>
                  <a:prstClr val="black"/>
                </a:solidFill>
              </a:rPr>
              <a:t> of scores from the “New Method” is greater than the </a:t>
            </a:r>
            <a:r>
              <a:rPr lang="en-US" sz="2000" i="1" dirty="0">
                <a:solidFill>
                  <a:prstClr val="black"/>
                </a:solidFill>
              </a:rPr>
              <a:t>median</a:t>
            </a:r>
            <a:r>
              <a:rPr lang="en-US" sz="2000" dirty="0">
                <a:solidFill>
                  <a:prstClr val="black"/>
                </a:solidFill>
              </a:rPr>
              <a:t> of the “Traditional Method” (normal approximation to rank-sum test </a:t>
            </a:r>
            <a:r>
              <a:rPr lang="en-US" sz="2000" i="1" dirty="0">
                <a:solidFill>
                  <a:prstClr val="black"/>
                </a:solidFill>
              </a:rPr>
              <a:t>p</a:t>
            </a:r>
            <a:r>
              <a:rPr lang="en-US" sz="2000" dirty="0">
                <a:solidFill>
                  <a:prstClr val="black"/>
                </a:solidFill>
              </a:rPr>
              <a:t>-value = 0.0558).</a:t>
            </a:r>
          </a:p>
        </p:txBody>
      </p:sp>
      <p:sp>
        <p:nvSpPr>
          <p:cNvPr id="11" name="Title 1"/>
          <p:cNvSpPr>
            <a:spLocks noGrp="1"/>
          </p:cNvSpPr>
          <p:nvPr>
            <p:ph type="title"/>
          </p:nvPr>
        </p:nvSpPr>
        <p:spPr/>
        <p:txBody>
          <a:bodyPr/>
          <a:lstStyle/>
          <a:p>
            <a:r>
              <a:rPr lang="en-US" dirty="0"/>
              <a:t>Rank-Sum Test: Normal Approximation</a:t>
            </a:r>
          </a:p>
        </p:txBody>
      </p:sp>
      <p:sp>
        <p:nvSpPr>
          <p:cNvPr id="6" name="Content Placeholder 5"/>
          <p:cNvSpPr>
            <a:spLocks noGrp="1"/>
          </p:cNvSpPr>
          <p:nvPr>
            <p:ph idx="1"/>
          </p:nvPr>
        </p:nvSpPr>
        <p:spPr>
          <a:xfrm>
            <a:off x="609600" y="1600204"/>
            <a:ext cx="7953621" cy="2013098"/>
          </a:xfrm>
        </p:spPr>
        <p:txBody>
          <a:bodyPr/>
          <a:lstStyle/>
          <a:p>
            <a:pPr marL="0" indent="0">
              <a:buNone/>
            </a:pPr>
            <a:r>
              <a:rPr lang="en-US" altLang="en-US" sz="2000" dirty="0"/>
              <a:t>Common interpretation</a:t>
            </a:r>
          </a:p>
          <a:p>
            <a:r>
              <a:rPr lang="en-US" altLang="en-US" sz="2000" b="1" i="1" dirty="0">
                <a:solidFill>
                  <a:srgbClr val="344068"/>
                </a:solidFill>
              </a:rPr>
              <a:t>H</a:t>
            </a:r>
            <a:r>
              <a:rPr lang="en-US" altLang="en-US" sz="2000" b="1" i="1" baseline="-25000" dirty="0">
                <a:solidFill>
                  <a:srgbClr val="344068"/>
                </a:solidFill>
              </a:rPr>
              <a:t>0</a:t>
            </a:r>
            <a:r>
              <a:rPr lang="en-US" altLang="en-US" sz="2000" b="1" i="1" dirty="0">
                <a:solidFill>
                  <a:srgbClr val="344068"/>
                </a:solidFill>
              </a:rPr>
              <a:t>: </a:t>
            </a:r>
            <a:r>
              <a:rPr lang="en-US" altLang="en-US" sz="2000" b="1" i="1" dirty="0">
                <a:solidFill>
                  <a:srgbClr val="344068"/>
                </a:solidFill>
                <a:sym typeface="Symbol" pitchFamily="18" charset="2"/>
              </a:rPr>
              <a:t>The median of New Method scores = The median of the Traditional Method scores</a:t>
            </a:r>
          </a:p>
          <a:p>
            <a:r>
              <a:rPr lang="en-US" altLang="en-US" sz="2000" b="1" i="1" dirty="0">
                <a:solidFill>
                  <a:srgbClr val="344068"/>
                </a:solidFill>
                <a:sym typeface="Symbol" pitchFamily="18" charset="2"/>
              </a:rPr>
              <a:t>H</a:t>
            </a:r>
            <a:r>
              <a:rPr lang="en-US" altLang="en-US" sz="2000" b="1" i="1" baseline="-25000" dirty="0">
                <a:solidFill>
                  <a:srgbClr val="344068"/>
                </a:solidFill>
                <a:sym typeface="Symbol" pitchFamily="18" charset="2"/>
              </a:rPr>
              <a:t>1</a:t>
            </a:r>
            <a:r>
              <a:rPr lang="en-US" altLang="en-US" sz="2000" b="1" i="1" dirty="0">
                <a:solidFill>
                  <a:srgbClr val="344068"/>
                </a:solidFill>
                <a:sym typeface="Symbol" pitchFamily="18" charset="2"/>
              </a:rPr>
              <a:t>: The median of New Method scores &gt; The median of the Traditional Method scores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3221" y="1600205"/>
            <a:ext cx="3019179" cy="44195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C667C03E-478E-4159-A1AC-95BE63FD6795}"/>
              </a:ext>
            </a:extLst>
          </p:cNvPr>
          <p:cNvSpPr/>
          <p:nvPr/>
        </p:nvSpPr>
        <p:spPr>
          <a:xfrm>
            <a:off x="8991600" y="5714536"/>
            <a:ext cx="2170851" cy="2247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69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1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The Rank-Sum Test in R</a:t>
            </a:r>
          </a:p>
        </p:txBody>
      </p:sp>
      <p:sp>
        <p:nvSpPr>
          <p:cNvPr id="5" name="Subtitle 4"/>
          <p:cNvSpPr>
            <a:spLocks noGrp="1"/>
          </p:cNvSpPr>
          <p:nvPr>
            <p:ph type="subTitle" idx="1"/>
          </p:nvPr>
        </p:nvSpPr>
        <p:spPr/>
        <p:txBody>
          <a:bodyPr/>
          <a:lstStyle/>
          <a:p>
            <a:r>
              <a:rPr lang="en-US" dirty="0"/>
              <a:t>In Live Session</a:t>
            </a:r>
          </a:p>
        </p:txBody>
      </p:sp>
    </p:spTree>
    <p:extLst>
      <p:ext uri="{BB962C8B-B14F-4D97-AF65-F5344CB8AC3E}">
        <p14:creationId xmlns:p14="http://schemas.microsoft.com/office/powerpoint/2010/main" val="31956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A259-77AB-0049-9E20-03CF1F824377}"/>
              </a:ext>
            </a:extLst>
          </p:cNvPr>
          <p:cNvSpPr>
            <a:spLocks noGrp="1"/>
          </p:cNvSpPr>
          <p:nvPr>
            <p:ph type="title"/>
          </p:nvPr>
        </p:nvSpPr>
        <p:spPr/>
        <p:txBody>
          <a:bodyPr/>
          <a:lstStyle/>
          <a:p>
            <a:r>
              <a:rPr lang="en-US" dirty="0"/>
              <a:t>Rank-Sum Test: R Code</a:t>
            </a:r>
          </a:p>
        </p:txBody>
      </p:sp>
      <p:sp>
        <p:nvSpPr>
          <p:cNvPr id="4" name="Rectangle 3">
            <a:extLst>
              <a:ext uri="{FF2B5EF4-FFF2-40B4-BE49-F238E27FC236}">
                <a16:creationId xmlns:a16="http://schemas.microsoft.com/office/drawing/2014/main" id="{C04416B1-1432-994C-ADCA-610A2E1FA2F2}"/>
              </a:ext>
            </a:extLst>
          </p:cNvPr>
          <p:cNvSpPr/>
          <p:nvPr/>
        </p:nvSpPr>
        <p:spPr>
          <a:xfrm>
            <a:off x="609600" y="1752600"/>
            <a:ext cx="10972800" cy="4339650"/>
          </a:xfrm>
          <a:prstGeom prst="rect">
            <a:avLst/>
          </a:prstGeom>
        </p:spPr>
        <p:txBody>
          <a:bodyPr wrap="square">
            <a:noAutofit/>
          </a:bodyPr>
          <a:lstStyle/>
          <a:p>
            <a:r>
              <a:rPr lang="en-US" sz="1200" dirty="0"/>
              <a:t>library(dplyr)</a:t>
            </a:r>
          </a:p>
          <a:p>
            <a:endParaRPr lang="en-US" sz="1200" dirty="0"/>
          </a:p>
          <a:p>
            <a:r>
              <a:rPr lang="en-US" sz="1200" dirty="0"/>
              <a:t>scoreDF = data.frame(Score = c(37,49,55,77,23,31,46), Treatment = c("New","New","New","New","Traditional","Traditional","Traditional"))</a:t>
            </a:r>
          </a:p>
          <a:p>
            <a:endParaRPr lang="en-US" sz="1200" dirty="0"/>
          </a:p>
          <a:p>
            <a:r>
              <a:rPr lang="en-US" sz="1200" dirty="0"/>
              <a:t>scoreDF %&gt;% group_by(Treatment) %&gt;% summarise(</a:t>
            </a:r>
          </a:p>
          <a:p>
            <a:r>
              <a:rPr lang="en-US" sz="1200" dirty="0"/>
              <a:t> count = n(),</a:t>
            </a:r>
          </a:p>
          <a:p>
            <a:r>
              <a:rPr lang="en-US" sz="1200" dirty="0"/>
              <a:t> median = median(Score, na.rm = TRUE),</a:t>
            </a:r>
          </a:p>
          <a:p>
            <a:r>
              <a:rPr lang="en-US" sz="1200" dirty="0"/>
              <a:t> IQR = IQR(Score, na.rm = TRUE)</a:t>
            </a:r>
          </a:p>
          <a:p>
            <a:r>
              <a:rPr lang="en-US" sz="1200" dirty="0"/>
              <a:t>)</a:t>
            </a:r>
          </a:p>
          <a:p>
            <a:endParaRPr lang="en-US" sz="1200" dirty="0"/>
          </a:p>
          <a:p>
            <a:r>
              <a:rPr lang="en-US" sz="1200" dirty="0"/>
              <a:t>scoreNew = filter(scoreDF,Treatment == "New")</a:t>
            </a:r>
          </a:p>
          <a:p>
            <a:r>
              <a:rPr lang="en-US" sz="1200" dirty="0"/>
              <a:t>scoreTrad = filter(scoreDF,Treatment == "Traditional")</a:t>
            </a:r>
          </a:p>
          <a:p>
            <a:endParaRPr lang="en-US" sz="1200" dirty="0"/>
          </a:p>
          <a:p>
            <a:endParaRPr lang="en-US" sz="1200" dirty="0"/>
          </a:p>
          <a:p>
            <a:r>
              <a:rPr lang="en-US" sz="1200" dirty="0"/>
              <a:t>wilcox.test(Failures ~ Temp, data = Oring, exact = TRUE) # Note … ignores Exact in in formula mode</a:t>
            </a:r>
          </a:p>
          <a:p>
            <a:r>
              <a:rPr lang="en-US" sz="1200" dirty="0"/>
              <a:t>wilcox.test(Failures ~ Temp, data = Oring, exact = FALSE)</a:t>
            </a:r>
          </a:p>
          <a:p>
            <a:endParaRPr lang="en-US" sz="1200" dirty="0"/>
          </a:p>
          <a:p>
            <a:endParaRPr lang="en-US" sz="1200" dirty="0"/>
          </a:p>
          <a:p>
            <a:endParaRPr lang="en-US" sz="1200" dirty="0"/>
          </a:p>
          <a:p>
            <a:r>
              <a:rPr lang="en-US" sz="1200" dirty="0"/>
              <a:t>wilcox.test(scoreNew$Score,scoreTrad$Score, exact = TRUE)</a:t>
            </a:r>
          </a:p>
          <a:p>
            <a:r>
              <a:rPr lang="en-US" sz="1200" dirty="0"/>
              <a:t>wilcox.test(scoreNew$Score,scoreTrad$Score, exact = TRUE, alternative = "g")</a:t>
            </a:r>
          </a:p>
          <a:p>
            <a:r>
              <a:rPr lang="en-US" sz="1200" dirty="0"/>
              <a:t>wilcox.test(scoreNew$Score,scoreTrad$Score, exact = FALSE, alternative = "g")</a:t>
            </a:r>
          </a:p>
          <a:p>
            <a:r>
              <a:rPr lang="en-US" sz="1200" dirty="0"/>
              <a:t>wilcox.test(scoreNew$Score,scoreTrad$Score, exact = FALSE, alternative = "g")</a:t>
            </a:r>
          </a:p>
        </p:txBody>
      </p:sp>
      <p:pic>
        <p:nvPicPr>
          <p:cNvPr id="5" name="Picture 3">
            <a:extLst>
              <a:ext uri="{FF2B5EF4-FFF2-40B4-BE49-F238E27FC236}">
                <a16:creationId xmlns:a16="http://schemas.microsoft.com/office/drawing/2014/main" id="{30C38F46-08F0-CC49-959F-334A67B97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357"/>
          <a:stretch/>
        </p:blipFill>
        <p:spPr bwMode="auto">
          <a:xfrm>
            <a:off x="8839201" y="2969295"/>
            <a:ext cx="2743200" cy="33891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E780EED-9E39-FA4F-9F8D-337219814142}"/>
              </a:ext>
            </a:extLst>
          </p:cNvPr>
          <p:cNvSpPr txBox="1"/>
          <p:nvPr/>
        </p:nvSpPr>
        <p:spPr>
          <a:xfrm>
            <a:off x="8839201" y="2591942"/>
            <a:ext cx="2743199" cy="369332"/>
          </a:xfrm>
          <a:prstGeom prst="rect">
            <a:avLst/>
          </a:prstGeom>
          <a:noFill/>
        </p:spPr>
        <p:txBody>
          <a:bodyPr wrap="square" rtlCol="0">
            <a:noAutofit/>
          </a:bodyPr>
          <a:lstStyle/>
          <a:p>
            <a:pPr algn="ctr"/>
            <a:r>
              <a:rPr lang="en-US" dirty="0"/>
              <a:t>To compare with SAS</a:t>
            </a:r>
          </a:p>
        </p:txBody>
      </p:sp>
      <p:sp>
        <p:nvSpPr>
          <p:cNvPr id="7" name="Rectangle 6">
            <a:extLst>
              <a:ext uri="{FF2B5EF4-FFF2-40B4-BE49-F238E27FC236}">
                <a16:creationId xmlns:a16="http://schemas.microsoft.com/office/drawing/2014/main" id="{E2D4CBF5-90F4-7F45-AC7C-41F7542122B4}"/>
              </a:ext>
            </a:extLst>
          </p:cNvPr>
          <p:cNvSpPr/>
          <p:nvPr/>
        </p:nvSpPr>
        <p:spPr>
          <a:xfrm>
            <a:off x="6172200" y="6476226"/>
            <a:ext cx="5410200" cy="276999"/>
          </a:xfrm>
          <a:prstGeom prst="rect">
            <a:avLst/>
          </a:prstGeom>
        </p:spPr>
        <p:txBody>
          <a:bodyPr wrap="square" anchor="b">
            <a:noAutofit/>
          </a:bodyPr>
          <a:lstStyle/>
          <a:p>
            <a:pPr algn="r"/>
            <a:r>
              <a:rPr lang="en-US" sz="1200" dirty="0">
                <a:hlinkClick r:id="rId3"/>
              </a:rPr>
              <a:t>http://www.sthda.com/english/wiki/unpaired-two-samples-wilcoxon-test-in-r</a:t>
            </a:r>
            <a:endParaRPr lang="en-US" sz="1200" dirty="0"/>
          </a:p>
        </p:txBody>
      </p:sp>
    </p:spTree>
    <p:extLst>
      <p:ext uri="{BB962C8B-B14F-4D97-AF65-F5344CB8AC3E}">
        <p14:creationId xmlns:p14="http://schemas.microsoft.com/office/powerpoint/2010/main" val="375662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207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Cognitive Load Theory in Teaching</a:t>
            </a:r>
          </a:p>
        </p:txBody>
      </p:sp>
    </p:spTree>
    <p:extLst>
      <p:ext uri="{BB962C8B-B14F-4D97-AF65-F5344CB8AC3E}">
        <p14:creationId xmlns:p14="http://schemas.microsoft.com/office/powerpoint/2010/main" val="1249583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Load Experiment, Part I</a:t>
            </a:r>
          </a:p>
        </p:txBody>
      </p:sp>
      <p:sp>
        <p:nvSpPr>
          <p:cNvPr id="7" name="Content Placeholder 6"/>
          <p:cNvSpPr>
            <a:spLocks noGrp="1"/>
          </p:cNvSpPr>
          <p:nvPr>
            <p:ph idx="1"/>
          </p:nvPr>
        </p:nvSpPr>
        <p:spPr>
          <a:xfrm>
            <a:off x="152400" y="1600203"/>
            <a:ext cx="11811000" cy="2362197"/>
          </a:xfrm>
        </p:spPr>
        <p:txBody>
          <a:bodyPr/>
          <a:lstStyle/>
          <a:p>
            <a:r>
              <a:rPr lang="en-US" sz="2000" dirty="0"/>
              <a:t>Researchers compared the effectiveness of conventional textbook examples to modified ones.</a:t>
            </a:r>
          </a:p>
          <a:p>
            <a:r>
              <a:rPr lang="en-US" sz="2000" dirty="0"/>
              <a:t>They selected 28 ninth-year students who had no previous exposure to coordinate geometry.</a:t>
            </a:r>
          </a:p>
          <a:p>
            <a:r>
              <a:rPr lang="en-US" sz="2000" dirty="0"/>
              <a:t>The students were randomly assigned to one of two self-study instructional groups, using conventional and modified instructional materials.</a:t>
            </a:r>
          </a:p>
          <a:p>
            <a:r>
              <a:rPr lang="en-US" sz="2000" dirty="0"/>
              <a:t>After instruction, they were given a test and the time to complete one of the problems was recorded.</a:t>
            </a:r>
          </a:p>
        </p:txBody>
      </p:sp>
      <p:pic>
        <p:nvPicPr>
          <p:cNvPr id="4" name="Picture 3"/>
          <p:cNvPicPr>
            <a:picLocks noChangeAspect="1"/>
          </p:cNvPicPr>
          <p:nvPr/>
        </p:nvPicPr>
        <p:blipFill>
          <a:blip r:embed="rId2"/>
          <a:stretch>
            <a:fillRect/>
          </a:stretch>
        </p:blipFill>
        <p:spPr>
          <a:xfrm>
            <a:off x="609601" y="4151804"/>
            <a:ext cx="5105400" cy="2454683"/>
          </a:xfrm>
          <a:prstGeom prst="rect">
            <a:avLst/>
          </a:prstGeom>
        </p:spPr>
      </p:pic>
      <p:sp>
        <p:nvSpPr>
          <p:cNvPr id="6" name="TextBox 5"/>
          <p:cNvSpPr txBox="1"/>
          <p:nvPr/>
        </p:nvSpPr>
        <p:spPr>
          <a:xfrm>
            <a:off x="5867400" y="4275221"/>
            <a:ext cx="5715000" cy="1015663"/>
          </a:xfrm>
          <a:prstGeom prst="rect">
            <a:avLst/>
          </a:prstGeom>
          <a:noFill/>
        </p:spPr>
        <p:txBody>
          <a:bodyPr wrap="square" rtlCol="0">
            <a:noAutofit/>
          </a:bodyPr>
          <a:lstStyle/>
          <a:p>
            <a:r>
              <a:rPr lang="en-US" sz="2000" dirty="0">
                <a:solidFill>
                  <a:srgbClr val="0070C0"/>
                </a:solidFill>
              </a:rPr>
              <a:t>Is there sufficient evidence to suggest that the cognitive load theory (modified instruction) shortened response times?</a:t>
            </a:r>
          </a:p>
        </p:txBody>
      </p:sp>
    </p:spTree>
    <p:extLst>
      <p:ext uri="{BB962C8B-B14F-4D97-AF65-F5344CB8AC3E}">
        <p14:creationId xmlns:p14="http://schemas.microsoft.com/office/powerpoint/2010/main" val="47973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2858" y="1600200"/>
            <a:ext cx="6386285" cy="4876800"/>
          </a:xfrm>
          <a:prstGeom prst="rect">
            <a:avLst/>
          </a:prstGeom>
        </p:spPr>
      </p:pic>
      <p:sp>
        <p:nvSpPr>
          <p:cNvPr id="5" name="TextBox 4"/>
          <p:cNvSpPr txBox="1"/>
          <p:nvPr/>
        </p:nvSpPr>
        <p:spPr>
          <a:xfrm>
            <a:off x="6553200" y="5410200"/>
            <a:ext cx="2139696" cy="369332"/>
          </a:xfrm>
          <a:prstGeom prst="rect">
            <a:avLst/>
          </a:prstGeom>
          <a:noFill/>
        </p:spPr>
        <p:txBody>
          <a:bodyPr wrap="square" rtlCol="0">
            <a:noAutofit/>
          </a:bodyPr>
          <a:lstStyle/>
          <a:p>
            <a:pPr algn="ctr"/>
            <a:r>
              <a:rPr lang="en-US" b="1" u="sng" dirty="0">
                <a:solidFill>
                  <a:srgbClr val="FF0000"/>
                </a:solidFill>
              </a:rPr>
              <a:t>(Censored data)</a:t>
            </a:r>
          </a:p>
        </p:txBody>
      </p:sp>
      <p:sp>
        <p:nvSpPr>
          <p:cNvPr id="6" name="Title 2"/>
          <p:cNvSpPr>
            <a:spLocks noGrp="1"/>
          </p:cNvSpPr>
          <p:nvPr>
            <p:ph type="title"/>
          </p:nvPr>
        </p:nvSpPr>
        <p:spPr/>
        <p:txBody>
          <a:bodyPr/>
          <a:lstStyle/>
          <a:p>
            <a:r>
              <a:rPr lang="en-US" dirty="0"/>
              <a:t>Cognitive Load Experiment, Part II</a:t>
            </a:r>
          </a:p>
        </p:txBody>
      </p:sp>
    </p:spTree>
    <p:extLst>
      <p:ext uri="{BB962C8B-B14F-4D97-AF65-F5344CB8AC3E}">
        <p14:creationId xmlns:p14="http://schemas.microsoft.com/office/powerpoint/2010/main" val="16293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Load Experiment, Part III</a:t>
            </a:r>
          </a:p>
        </p:txBody>
      </p:sp>
      <p:pic>
        <p:nvPicPr>
          <p:cNvPr id="7" name="Content Placeholder 3"/>
          <p:cNvPicPr>
            <a:picLocks noChangeAspect="1"/>
          </p:cNvPicPr>
          <p:nvPr/>
        </p:nvPicPr>
        <p:blipFill>
          <a:blip r:embed="rId2"/>
          <a:stretch>
            <a:fillRect/>
          </a:stretch>
        </p:blipFill>
        <p:spPr>
          <a:xfrm>
            <a:off x="3485490" y="1600200"/>
            <a:ext cx="5221021" cy="4912895"/>
          </a:xfrm>
          <a:prstGeom prst="rect">
            <a:avLst/>
          </a:prstGeom>
        </p:spPr>
      </p:pic>
    </p:spTree>
    <p:extLst>
      <p:ext uri="{BB962C8B-B14F-4D97-AF65-F5344CB8AC3E}">
        <p14:creationId xmlns:p14="http://schemas.microsoft.com/office/powerpoint/2010/main" val="114075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089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lstStyle/>
          <a:p>
            <a:r>
              <a:rPr lang="en-US" sz="3600" dirty="0"/>
              <a:t>Cognitive Load Experiment: Normal Approximation</a:t>
            </a:r>
          </a:p>
        </p:txBody>
      </p:sp>
      <p:sp>
        <p:nvSpPr>
          <p:cNvPr id="5" name="Rectangle 4"/>
          <p:cNvSpPr/>
          <p:nvPr/>
        </p:nvSpPr>
        <p:spPr>
          <a:xfrm>
            <a:off x="609600" y="5613737"/>
            <a:ext cx="11140440" cy="923330"/>
          </a:xfrm>
          <a:prstGeom prst="rect">
            <a:avLst/>
          </a:prstGeom>
        </p:spPr>
        <p:txBody>
          <a:bodyPr wrap="square">
            <a:noAutofit/>
          </a:bodyPr>
          <a:lstStyle/>
          <a:p>
            <a:r>
              <a:rPr lang="en-US" b="1" dirty="0"/>
              <a:t>Statistical conclusion: </a:t>
            </a:r>
            <a:r>
              <a:rPr lang="en-US" dirty="0"/>
              <a:t>The data provide convincing evidence that a student could solve the problem more quickly after the “modiﬁed” rather than the “conventional” method (one-sided, normal approximation with CC </a:t>
            </a:r>
            <a:r>
              <a:rPr lang="en-US" i="1" dirty="0"/>
              <a:t>p</a:t>
            </a:r>
            <a:r>
              <a:rPr lang="en-US" dirty="0"/>
              <a:t>-value = 0.0013, from the rank-sum test).</a:t>
            </a:r>
          </a:p>
        </p:txBody>
      </p:sp>
      <p:cxnSp>
        <p:nvCxnSpPr>
          <p:cNvPr id="3" name="Straight Arrow Connector 2"/>
          <p:cNvCxnSpPr>
            <a:stCxn id="7" idx="2"/>
          </p:cNvCxnSpPr>
          <p:nvPr/>
        </p:nvCxnSpPr>
        <p:spPr>
          <a:xfrm flipH="1">
            <a:off x="9944505" y="5014137"/>
            <a:ext cx="0" cy="964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2"/>
          <a:stretch>
            <a:fillRect/>
          </a:stretch>
        </p:blipFill>
        <p:spPr>
          <a:xfrm>
            <a:off x="2362200" y="1600200"/>
            <a:ext cx="6286500" cy="3944675"/>
          </a:xfrm>
          <a:prstGeom prst="rect">
            <a:avLst/>
          </a:prstGeom>
        </p:spPr>
      </p:pic>
      <p:sp>
        <p:nvSpPr>
          <p:cNvPr id="7" name="TextBox 6"/>
          <p:cNvSpPr txBox="1"/>
          <p:nvPr/>
        </p:nvSpPr>
        <p:spPr>
          <a:xfrm>
            <a:off x="8597608" y="4644805"/>
            <a:ext cx="2766976" cy="369332"/>
          </a:xfrm>
          <a:prstGeom prst="rect">
            <a:avLst/>
          </a:prstGeom>
          <a:noFill/>
        </p:spPr>
        <p:txBody>
          <a:bodyPr wrap="none" rtlCol="0">
            <a:noAutofit/>
          </a:bodyPr>
          <a:lstStyle/>
          <a:p>
            <a:pPr algn="ctr"/>
            <a:r>
              <a:rPr lang="en-US" b="1" u="sng" dirty="0">
                <a:solidFill>
                  <a:srgbClr val="FF0000"/>
                </a:solidFill>
              </a:rPr>
              <a:t>(Continuity correction)</a:t>
            </a:r>
          </a:p>
        </p:txBody>
      </p:sp>
    </p:spTree>
    <p:extLst>
      <p:ext uri="{BB962C8B-B14F-4D97-AF65-F5344CB8AC3E}">
        <p14:creationId xmlns:p14="http://schemas.microsoft.com/office/powerpoint/2010/main" val="3812680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Load Experiment: Using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496312"/>
            <a:ext cx="5486400" cy="19994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968240"/>
            <a:ext cx="5258794" cy="11277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677399"/>
            <a:ext cx="1462272" cy="5995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3754450"/>
            <a:ext cx="1462272" cy="5734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7679" y="1523999"/>
            <a:ext cx="3304721" cy="4946819"/>
          </a:xfrm>
          <a:prstGeom prst="rect">
            <a:avLst/>
          </a:prstGeom>
        </p:spPr>
      </p:pic>
      <p:cxnSp>
        <p:nvCxnSpPr>
          <p:cNvPr id="19" name="Straight Arrow Connector 18"/>
          <p:cNvCxnSpPr>
            <a:cxnSpLocks/>
          </p:cNvCxnSpPr>
          <p:nvPr/>
        </p:nvCxnSpPr>
        <p:spPr>
          <a:xfrm>
            <a:off x="1981200" y="5743074"/>
            <a:ext cx="8458200" cy="20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7784194" y="4107542"/>
            <a:ext cx="2807606" cy="22034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610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p:txBody>
          <a:bodyPr/>
          <a:lstStyle/>
          <a:p>
            <a:r>
              <a:rPr lang="en-US" dirty="0"/>
              <a:t>Cognitive Load Experiment</a:t>
            </a:r>
          </a:p>
        </p:txBody>
      </p:sp>
      <p:sp>
        <p:nvSpPr>
          <p:cNvPr id="5" name="Rectangle 4"/>
          <p:cNvSpPr/>
          <p:nvPr/>
        </p:nvSpPr>
        <p:spPr>
          <a:xfrm>
            <a:off x="609601" y="5638800"/>
            <a:ext cx="10972799" cy="1015663"/>
          </a:xfrm>
          <a:prstGeom prst="rect">
            <a:avLst/>
          </a:prstGeom>
        </p:spPr>
        <p:txBody>
          <a:bodyPr wrap="square">
            <a:noAutofit/>
          </a:bodyPr>
          <a:lstStyle/>
          <a:p>
            <a:r>
              <a:rPr lang="en-US" sz="2000" b="1" dirty="0"/>
              <a:t>Statistical conclusion (cont.): </a:t>
            </a:r>
            <a:r>
              <a:rPr lang="en-US" sz="2000" dirty="0"/>
              <a:t>We are 95% confident that the median of the times of the modified group is between 59 and 158 seconds less than that of the conventional group.  Our best estimate is that the modified group is 108 seconds faster.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15596"/>
            <a:ext cx="5219700" cy="8858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1" y="2725719"/>
            <a:ext cx="4572000" cy="1234774"/>
          </a:xfrm>
          <a:prstGeom prst="rect">
            <a:avLst/>
          </a:prstGeom>
        </p:spPr>
      </p:pic>
      <p:cxnSp>
        <p:nvCxnSpPr>
          <p:cNvPr id="9" name="Straight Arrow Connector 8"/>
          <p:cNvCxnSpPr>
            <a:endCxn id="3" idx="0"/>
          </p:cNvCxnSpPr>
          <p:nvPr/>
        </p:nvCxnSpPr>
        <p:spPr>
          <a:xfrm>
            <a:off x="1879114" y="2319543"/>
            <a:ext cx="7417287" cy="4061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p:cNvPicPr>
            <a:picLocks noChangeAspect="1"/>
          </p:cNvPicPr>
          <p:nvPr/>
        </p:nvPicPr>
        <p:blipFill>
          <a:blip r:embed="rId4"/>
          <a:stretch>
            <a:fillRect/>
          </a:stretch>
        </p:blipFill>
        <p:spPr>
          <a:xfrm>
            <a:off x="609600" y="2725719"/>
            <a:ext cx="6248400" cy="2787429"/>
          </a:xfrm>
          <a:prstGeom prst="rect">
            <a:avLst/>
          </a:prstGeom>
        </p:spPr>
      </p:pic>
    </p:spTree>
    <p:extLst>
      <p:ext uri="{BB962C8B-B14F-4D97-AF65-F5344CB8AC3E}">
        <p14:creationId xmlns:p14="http://schemas.microsoft.com/office/powerpoint/2010/main" val="17513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1" y="1715597"/>
            <a:ext cx="2667000" cy="720284"/>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5758" t="34728" r="14651"/>
          <a:stretch/>
        </p:blipFill>
        <p:spPr>
          <a:xfrm>
            <a:off x="8915401" y="2572657"/>
            <a:ext cx="2667000" cy="3744440"/>
          </a:xfrm>
          <a:prstGeom prst="rect">
            <a:avLst/>
          </a:prstGeom>
        </p:spPr>
      </p:pic>
      <p:sp>
        <p:nvSpPr>
          <p:cNvPr id="8" name="TextBox 7"/>
          <p:cNvSpPr txBox="1"/>
          <p:nvPr/>
        </p:nvSpPr>
        <p:spPr>
          <a:xfrm>
            <a:off x="4551835" y="2693075"/>
            <a:ext cx="4363565" cy="2031325"/>
          </a:xfrm>
          <a:prstGeom prst="rect">
            <a:avLst/>
          </a:prstGeom>
          <a:noFill/>
        </p:spPr>
        <p:txBody>
          <a:bodyPr wrap="square" rtlCol="0">
            <a:noAutofit/>
          </a:bodyPr>
          <a:lstStyle/>
          <a:p>
            <a:r>
              <a:rPr lang="en-US" sz="1400" dirty="0"/>
              <a:t>H</a:t>
            </a:r>
            <a:r>
              <a:rPr lang="en-US" sz="1400" baseline="-25000" dirty="0"/>
              <a:t>0</a:t>
            </a:r>
            <a:r>
              <a:rPr lang="en-US" sz="1400" dirty="0"/>
              <a:t>:Median of Modified and Conventional scores are equal.</a:t>
            </a:r>
          </a:p>
          <a:p>
            <a:r>
              <a:rPr lang="en-US" sz="1400" dirty="0"/>
              <a:t>H</a:t>
            </a:r>
            <a:r>
              <a:rPr lang="en-US" sz="1400" baseline="-25000" dirty="0"/>
              <a:t>a</a:t>
            </a:r>
            <a:r>
              <a:rPr lang="en-US" sz="1400" dirty="0"/>
              <a:t>: Median of Modified scores is less than that of Conventional.</a:t>
            </a:r>
          </a:p>
          <a:p>
            <a:endParaRPr lang="en-US" sz="1400" dirty="0"/>
          </a:p>
          <a:p>
            <a:r>
              <a:rPr lang="en-US" sz="1400" dirty="0"/>
              <a:t>Critical value (left-sided): −1.645 (alpha = .05)</a:t>
            </a:r>
          </a:p>
          <a:p>
            <a:r>
              <a:rPr lang="en-US" sz="1400" dirty="0"/>
              <a:t>Test statistic: t-stat = −3.0183</a:t>
            </a:r>
          </a:p>
          <a:p>
            <a:r>
              <a:rPr lang="en-US" sz="1400" i="1" dirty="0"/>
              <a:t>p</a:t>
            </a:r>
            <a:r>
              <a:rPr lang="en-US" sz="1400" dirty="0"/>
              <a:t>-Value (left-sided) = .0013</a:t>
            </a:r>
          </a:p>
          <a:p>
            <a:r>
              <a:rPr lang="en-US" sz="1400" dirty="0"/>
              <a:t>Reject H</a:t>
            </a:r>
            <a:r>
              <a:rPr lang="en-US" sz="1400" baseline="-25000" dirty="0"/>
              <a:t>0</a:t>
            </a:r>
            <a:r>
              <a:rPr lang="en-US" sz="1400" dirty="0"/>
              <a:t>.</a:t>
            </a:r>
          </a:p>
        </p:txBody>
      </p:sp>
      <p:sp>
        <p:nvSpPr>
          <p:cNvPr id="5" name="Rectangle 4"/>
          <p:cNvSpPr/>
          <p:nvPr/>
        </p:nvSpPr>
        <p:spPr>
          <a:xfrm>
            <a:off x="609601" y="4724400"/>
            <a:ext cx="8153399" cy="2031325"/>
          </a:xfrm>
          <a:prstGeom prst="rect">
            <a:avLst/>
          </a:prstGeom>
        </p:spPr>
        <p:txBody>
          <a:bodyPr wrap="square">
            <a:noAutofit/>
          </a:bodyPr>
          <a:lstStyle/>
          <a:p>
            <a:r>
              <a:rPr lang="en-US" b="1" dirty="0"/>
              <a:t>Statistical conclusion (cont.): </a:t>
            </a:r>
            <a:r>
              <a:rPr lang="en-US" dirty="0"/>
              <a:t>The data provide convincing evidence that a student could solve the problem more quickly after the “modiﬁed” rather than the “conventional” method (one-sided, normal approximation with CC </a:t>
            </a:r>
            <a:r>
              <a:rPr lang="en-US" i="1" dirty="0"/>
              <a:t>p</a:t>
            </a:r>
            <a:r>
              <a:rPr lang="en-US" dirty="0"/>
              <a:t>-value = 0.0013, from the rank-sum test). We are 95% confident that the median of the times of the modified group is between 59 and 158 seconds less than that of the conventional group.  Our best estimate is that the median of the modified group is 108 seconds smaller. </a:t>
            </a:r>
          </a:p>
        </p:txBody>
      </p:sp>
      <p:sp>
        <p:nvSpPr>
          <p:cNvPr id="7" name="Title 2"/>
          <p:cNvSpPr>
            <a:spLocks noGrp="1"/>
          </p:cNvSpPr>
          <p:nvPr>
            <p:ph type="title"/>
          </p:nvPr>
        </p:nvSpPr>
        <p:spPr>
          <a:xfrm>
            <a:off x="609600" y="228600"/>
            <a:ext cx="10972800" cy="1143000"/>
          </a:xfrm>
        </p:spPr>
        <p:txBody>
          <a:bodyPr/>
          <a:lstStyle/>
          <a:p>
            <a:r>
              <a:rPr lang="en-US" dirty="0"/>
              <a:t>Cognitive Load Experiment (All Together)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33" y="1715596"/>
            <a:ext cx="3727907" cy="632656"/>
          </a:xfrm>
          <a:prstGeom prst="rect">
            <a:avLst/>
          </a:prstGeom>
        </p:spPr>
      </p:pic>
      <p:pic>
        <p:nvPicPr>
          <p:cNvPr id="12" name="Content Placeholder 3"/>
          <p:cNvPicPr>
            <a:picLocks noChangeAspect="1"/>
          </p:cNvPicPr>
          <p:nvPr/>
        </p:nvPicPr>
        <p:blipFill>
          <a:blip r:embed="rId5"/>
          <a:stretch>
            <a:fillRect/>
          </a:stretch>
        </p:blipFill>
        <p:spPr>
          <a:xfrm>
            <a:off x="609600" y="1715596"/>
            <a:ext cx="3980325" cy="2497588"/>
          </a:xfrm>
          <a:prstGeom prst="rect">
            <a:avLst/>
          </a:prstGeom>
        </p:spPr>
      </p:pic>
    </p:spTree>
    <p:extLst>
      <p:ext uri="{BB962C8B-B14F-4D97-AF65-F5344CB8AC3E}">
        <p14:creationId xmlns:p14="http://schemas.microsoft.com/office/powerpoint/2010/main" val="35895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625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Sign and Sign Rank Test in SAS</a:t>
            </a:r>
          </a:p>
        </p:txBody>
      </p:sp>
    </p:spTree>
    <p:extLst>
      <p:ext uri="{BB962C8B-B14F-4D97-AF65-F5344CB8AC3E}">
        <p14:creationId xmlns:p14="http://schemas.microsoft.com/office/powerpoint/2010/main" val="3712041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770891476"/>
              </p:ext>
            </p:extLst>
          </p:nvPr>
        </p:nvGraphicFramePr>
        <p:xfrm>
          <a:off x="8466666" y="1600200"/>
          <a:ext cx="3115734" cy="4379383"/>
        </p:xfrm>
        <a:graphic>
          <a:graphicData uri="http://schemas.openxmlformats.org/drawingml/2006/table">
            <a:tbl>
              <a:tblPr/>
              <a:tblGrid>
                <a:gridCol w="1038578">
                  <a:extLst>
                    <a:ext uri="{9D8B030D-6E8A-4147-A177-3AD203B41FA5}">
                      <a16:colId xmlns:a16="http://schemas.microsoft.com/office/drawing/2014/main" val="20000"/>
                    </a:ext>
                  </a:extLst>
                </a:gridCol>
                <a:gridCol w="1038578">
                  <a:extLst>
                    <a:ext uri="{9D8B030D-6E8A-4147-A177-3AD203B41FA5}">
                      <a16:colId xmlns:a16="http://schemas.microsoft.com/office/drawing/2014/main" val="20001"/>
                    </a:ext>
                  </a:extLst>
                </a:gridCol>
                <a:gridCol w="1038578">
                  <a:extLst>
                    <a:ext uri="{9D8B030D-6E8A-4147-A177-3AD203B41FA5}">
                      <a16:colId xmlns:a16="http://schemas.microsoft.com/office/drawing/2014/main" val="20002"/>
                    </a:ext>
                  </a:extLst>
                </a:gridCol>
              </a:tblGrid>
              <a:tr h="453178">
                <a:tc>
                  <a:txBody>
                    <a:bodyPr/>
                    <a:lstStyle/>
                    <a:p>
                      <a:pPr algn="ctr" fontAlgn="b"/>
                      <a:r>
                        <a:rPr lang="en-US" sz="2800" b="0" i="0" u="none" strike="noStrike" dirty="0">
                          <a:solidFill>
                            <a:srgbClr val="000000"/>
                          </a:solidFill>
                          <a:effectLst/>
                          <a:latin typeface="+mn-lt"/>
                        </a:rPr>
                        <a:t>horse</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site1</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site2</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399838">
                <a:tc>
                  <a:txBody>
                    <a:bodyPr/>
                    <a:lstStyle/>
                    <a:p>
                      <a:pPr algn="ctr" fontAlgn="b"/>
                      <a:r>
                        <a:rPr lang="en-US" sz="2800" b="0" i="0" u="none" strike="noStrike" dirty="0">
                          <a:solidFill>
                            <a:srgbClr val="000000"/>
                          </a:solidFill>
                          <a:effectLst/>
                          <a:latin typeface="+mn-lt"/>
                        </a:rPr>
                        <a:t>6</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14.2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16.4</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99838">
                <a:tc>
                  <a:txBody>
                    <a:bodyPr/>
                    <a:lstStyle/>
                    <a:p>
                      <a:pPr algn="ctr" fontAlgn="b"/>
                      <a:r>
                        <a:rPr lang="en-US" sz="2800" b="0" i="0" u="none" strike="noStrike" dirty="0">
                          <a:solidFill>
                            <a:srgbClr val="000000"/>
                          </a:solidFill>
                          <a:effectLst/>
                          <a:latin typeface="+mn-lt"/>
                        </a:rPr>
                        <a:t>4</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17</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19</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9838">
                <a:tc>
                  <a:txBody>
                    <a:bodyPr/>
                    <a:lstStyle/>
                    <a:p>
                      <a:pPr algn="ctr" fontAlgn="b"/>
                      <a:r>
                        <a:rPr lang="en-US" sz="2800" b="0" i="0" u="none" strike="noStrike" dirty="0">
                          <a:solidFill>
                            <a:srgbClr val="000000"/>
                          </a:solidFill>
                          <a:effectLst/>
                          <a:latin typeface="+mn-lt"/>
                        </a:rPr>
                        <a:t>8</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37.4</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37.6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9838">
                <a:tc>
                  <a:txBody>
                    <a:bodyPr/>
                    <a:lstStyle/>
                    <a:p>
                      <a:pPr algn="ctr" fontAlgn="b"/>
                      <a:r>
                        <a:rPr lang="en-US" sz="2800" b="0" i="0" u="none" strike="noStrike" dirty="0">
                          <a:solidFill>
                            <a:srgbClr val="000000"/>
                          </a:solidFill>
                          <a:effectLst/>
                          <a:latin typeface="+mn-lt"/>
                        </a:rPr>
                        <a:t>5</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11.2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6.6</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99838">
                <a:tc>
                  <a:txBody>
                    <a:bodyPr/>
                    <a:lstStyle/>
                    <a:p>
                      <a:pPr algn="ctr" fontAlgn="b"/>
                      <a:r>
                        <a:rPr lang="en-US" sz="2800" b="0" i="0" u="none" strike="noStrike" dirty="0">
                          <a:solidFill>
                            <a:srgbClr val="000000"/>
                          </a:solidFill>
                          <a:effectLst/>
                          <a:latin typeface="+mn-lt"/>
                        </a:rPr>
                        <a:t>7</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24.2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14.4</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99838">
                <a:tc>
                  <a:txBody>
                    <a:bodyPr/>
                    <a:lstStyle/>
                    <a:p>
                      <a:pPr algn="ctr" fontAlgn="b"/>
                      <a:r>
                        <a:rPr lang="en-US" sz="2800" b="0" i="0" u="none" strike="noStrike" dirty="0">
                          <a:solidFill>
                            <a:srgbClr val="000000"/>
                          </a:solidFill>
                          <a:effectLst/>
                          <a:latin typeface="+mn-lt"/>
                        </a:rPr>
                        <a:t>9</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24.4</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99838">
                <a:tc>
                  <a:txBody>
                    <a:bodyPr/>
                    <a:lstStyle/>
                    <a:p>
                      <a:pPr algn="ctr" fontAlgn="b"/>
                      <a:r>
                        <a:rPr lang="en-US" sz="2800" b="0" i="0" u="none" strike="noStrike" dirty="0">
                          <a:solidFill>
                            <a:srgbClr val="000000"/>
                          </a:solidFill>
                          <a:effectLst/>
                          <a:latin typeface="+mn-lt"/>
                        </a:rPr>
                        <a:t>3</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23.2</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99838">
                <a:tc>
                  <a:txBody>
                    <a:bodyPr/>
                    <a:lstStyle/>
                    <a:p>
                      <a:pPr algn="ctr" fontAlgn="b"/>
                      <a:r>
                        <a:rPr lang="en-US" sz="2800" b="0" i="0" u="none" strike="noStrike" dirty="0">
                          <a:solidFill>
                            <a:srgbClr val="000000"/>
                          </a:solidFill>
                          <a:effectLst/>
                          <a:latin typeface="+mn-lt"/>
                        </a:rPr>
                        <a:t>1</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50.6</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99838">
                <a:tc>
                  <a:txBody>
                    <a:bodyPr/>
                    <a:lstStyle/>
                    <a:p>
                      <a:pPr algn="ctr" fontAlgn="b"/>
                      <a:r>
                        <a:rPr lang="en-US" sz="2800" b="0" i="0" u="none" strike="noStrike" dirty="0">
                          <a:solidFill>
                            <a:srgbClr val="000000"/>
                          </a:solidFill>
                          <a:effectLst/>
                          <a:latin typeface="+mn-lt"/>
                        </a:rPr>
                        <a:t>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39.2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mn-lt"/>
                        </a:rPr>
                        <a:t>18.6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10" name="Title 9"/>
          <p:cNvSpPr>
            <a:spLocks noGrp="1"/>
          </p:cNvSpPr>
          <p:nvPr>
            <p:ph type="title"/>
          </p:nvPr>
        </p:nvSpPr>
        <p:spPr/>
        <p:txBody>
          <a:bodyPr/>
          <a:lstStyle/>
          <a:p>
            <a:r>
              <a:rPr lang="en-US" dirty="0"/>
              <a:t>Example: Nerve Data</a:t>
            </a:r>
          </a:p>
        </p:txBody>
      </p:sp>
      <p:sp>
        <p:nvSpPr>
          <p:cNvPr id="9" name="Title 1"/>
          <p:cNvSpPr txBox="1">
            <a:spLocks/>
          </p:cNvSpPr>
          <p:nvPr/>
        </p:nvSpPr>
        <p:spPr>
          <a:xfrm>
            <a:off x="609601" y="5257800"/>
            <a:ext cx="80010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t>For each of the nine horses, a veterinary anatomist measured the density of nerve cells at specified sites in the intestine.</a:t>
            </a:r>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121"/>
          <a:stretch/>
        </p:blipFill>
        <p:spPr bwMode="auto">
          <a:xfrm>
            <a:off x="609600" y="1600200"/>
            <a:ext cx="5181600" cy="36488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62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5982" y="1600201"/>
            <a:ext cx="3246003" cy="24719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32974" y="1600201"/>
            <a:ext cx="3249426" cy="24719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p:txBody>
          <a:bodyPr/>
          <a:lstStyle/>
          <a:p>
            <a:r>
              <a:rPr lang="en-US" dirty="0"/>
              <a:t>Using the Paired </a:t>
            </a:r>
            <a:r>
              <a:rPr lang="en-US" i="1" dirty="0"/>
              <a:t>t</a:t>
            </a:r>
            <a:r>
              <a:rPr lang="en-US" dirty="0"/>
              <a:t>-Test</a:t>
            </a:r>
          </a:p>
        </p:txBody>
      </p:sp>
      <p:sp>
        <p:nvSpPr>
          <p:cNvPr id="2" name="TextBox 1"/>
          <p:cNvSpPr txBox="1"/>
          <p:nvPr/>
        </p:nvSpPr>
        <p:spPr>
          <a:xfrm>
            <a:off x="609600" y="4876800"/>
            <a:ext cx="10972800" cy="461665"/>
          </a:xfrm>
          <a:prstGeom prst="rect">
            <a:avLst/>
          </a:prstGeom>
          <a:noFill/>
        </p:spPr>
        <p:txBody>
          <a:bodyPr wrap="square" rtlCol="0">
            <a:noAutofit/>
          </a:bodyPr>
          <a:lstStyle/>
          <a:p>
            <a:pPr algn="ctr"/>
            <a:r>
              <a:rPr lang="en-US" sz="2400" dirty="0">
                <a:solidFill>
                  <a:srgbClr val="FF0000"/>
                </a:solidFill>
              </a:rPr>
              <a:t>The sample size is rather small, hence the normality assumption is suspect.</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 y="1600200"/>
            <a:ext cx="3886200" cy="24719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 y="1600203"/>
                <a:ext cx="11734800" cy="4525963"/>
              </a:xfrm>
            </p:spPr>
            <p:txBody>
              <a:bodyPr/>
              <a:lstStyle/>
              <a:p>
                <a:r>
                  <a:rPr lang="en-US" sz="2400" dirty="0"/>
                  <a:t>The hypotheses will be in terms of </a:t>
                </a:r>
                <a:r>
                  <a:rPr lang="en-US" sz="2400" b="1" i="1" dirty="0">
                    <a:solidFill>
                      <a:srgbClr val="FF0000"/>
                    </a:solidFill>
                  </a:rPr>
                  <a:t>medians </a:t>
                </a:r>
                <a:r>
                  <a:rPr lang="en-US" sz="2400" dirty="0"/>
                  <a:t>instead of means.</a:t>
                </a:r>
              </a:p>
              <a:p>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𝐻</m:t>
                        </m:r>
                      </m:e>
                      <m:sub>
                        <m:r>
                          <a:rPr lang="en-US" sz="2400" smtClean="0">
                            <a:latin typeface="Cambria Math" panose="02040503050406030204" pitchFamily="18" charset="0"/>
                          </a:rPr>
                          <m:t>0</m:t>
                        </m:r>
                      </m:sub>
                    </m:sSub>
                  </m:oMath>
                </a14:m>
                <a:r>
                  <a:rPr lang="en-US" sz="2400" dirty="0"/>
                  <a:t>: The </a:t>
                </a:r>
                <a:r>
                  <a:rPr lang="en-US" sz="2400" b="1" i="1" dirty="0">
                    <a:solidFill>
                      <a:srgbClr val="FF0000"/>
                    </a:solidFill>
                  </a:rPr>
                  <a:t>median</a:t>
                </a:r>
                <a:r>
                  <a:rPr lang="en-US" sz="2400" dirty="0"/>
                  <a:t> difference in nerve cell count between “site 1” and “site 2” is zero.</a:t>
                </a:r>
              </a:p>
              <a:p>
                <a:r>
                  <a:rPr lang="en-US" sz="2400" b="1" dirty="0"/>
                  <a:t>The alternative hypotheses</a:t>
                </a:r>
              </a:p>
              <a:p>
                <a:pPr lvl="1"/>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𝐻</m:t>
                        </m:r>
                      </m:e>
                      <m:sub>
                        <m:r>
                          <a:rPr lang="en-US" sz="2000" b="0" i="1" smtClean="0">
                            <a:latin typeface="Cambria Math" panose="02040503050406030204" pitchFamily="18" charset="0"/>
                          </a:rPr>
                          <m:t>𝑎</m:t>
                        </m:r>
                      </m:sub>
                    </m:sSub>
                  </m:oMath>
                </a14:m>
                <a:r>
                  <a:rPr lang="en-US" sz="2000" dirty="0"/>
                  <a:t>: The </a:t>
                </a:r>
                <a:r>
                  <a:rPr lang="en-US" sz="2000" b="1" i="1" dirty="0">
                    <a:solidFill>
                      <a:srgbClr val="FF0000"/>
                    </a:solidFill>
                  </a:rPr>
                  <a:t>median</a:t>
                </a:r>
                <a:r>
                  <a:rPr lang="en-US" sz="2000" dirty="0"/>
                  <a:t> difference in nerve cell count between “site 1” and “site 2” is not zero.</a:t>
                </a:r>
              </a:p>
              <a:p>
                <a:pPr lvl="1"/>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𝐻</m:t>
                        </m:r>
                      </m:e>
                      <m:sub>
                        <m:r>
                          <a:rPr lang="en-US" sz="2000" b="0" i="1" smtClean="0">
                            <a:latin typeface="Cambria Math" panose="02040503050406030204" pitchFamily="18" charset="0"/>
                          </a:rPr>
                          <m:t>𝑎</m:t>
                        </m:r>
                      </m:sub>
                    </m:sSub>
                  </m:oMath>
                </a14:m>
                <a:r>
                  <a:rPr lang="en-US" sz="2000" dirty="0"/>
                  <a:t>: The </a:t>
                </a:r>
                <a:r>
                  <a:rPr lang="en-US" sz="2000" b="1" i="1" dirty="0">
                    <a:solidFill>
                      <a:srgbClr val="FF0000"/>
                    </a:solidFill>
                  </a:rPr>
                  <a:t>median </a:t>
                </a:r>
                <a:r>
                  <a:rPr lang="en-US" sz="2000" dirty="0"/>
                  <a:t>difference in nerve cell count between “site 1” and “site 2” is greater than zero.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0" y="1600203"/>
                <a:ext cx="11734800" cy="4525963"/>
              </a:xfrm>
              <a:blipFill>
                <a:blip r:embed="rId2"/>
                <a:stretch>
                  <a:fillRect l="-757" t="-1401"/>
                </a:stretch>
              </a:blipFill>
            </p:spPr>
            <p:txBody>
              <a:bodyPr/>
              <a:lstStyle/>
              <a:p>
                <a:r>
                  <a:rPr lang="en-US">
                    <a:noFill/>
                  </a:rPr>
                  <a:t> </a:t>
                </a:r>
              </a:p>
            </p:txBody>
          </p:sp>
        </mc:Fallback>
      </mc:AlternateContent>
      <p:sp>
        <p:nvSpPr>
          <p:cNvPr id="5" name="TextBox 4"/>
          <p:cNvSpPr txBox="1"/>
          <p:nvPr/>
        </p:nvSpPr>
        <p:spPr>
          <a:xfrm>
            <a:off x="10591800" y="2895600"/>
            <a:ext cx="1524000" cy="369332"/>
          </a:xfrm>
          <a:prstGeom prst="rect">
            <a:avLst/>
          </a:prstGeom>
          <a:noFill/>
        </p:spPr>
        <p:txBody>
          <a:bodyPr wrap="square" rtlCol="0">
            <a:noAutofit/>
          </a:bodyPr>
          <a:lstStyle/>
          <a:p>
            <a:pPr algn="ctr"/>
            <a:r>
              <a:rPr lang="en-US" b="1" i="1" dirty="0">
                <a:solidFill>
                  <a:srgbClr val="FF0000"/>
                </a:solidFill>
              </a:rPr>
              <a:t>(Two-sided)</a:t>
            </a:r>
            <a:endParaRPr lang="en-US" i="1" dirty="0"/>
          </a:p>
        </p:txBody>
      </p:sp>
      <p:sp>
        <p:nvSpPr>
          <p:cNvPr id="6" name="TextBox 5"/>
          <p:cNvSpPr txBox="1"/>
          <p:nvPr/>
        </p:nvSpPr>
        <p:spPr>
          <a:xfrm>
            <a:off x="10537371" y="3678518"/>
            <a:ext cx="1524000" cy="369332"/>
          </a:xfrm>
          <a:prstGeom prst="rect">
            <a:avLst/>
          </a:prstGeom>
          <a:noFill/>
        </p:spPr>
        <p:txBody>
          <a:bodyPr wrap="square" rtlCol="0">
            <a:noAutofit/>
          </a:bodyPr>
          <a:lstStyle/>
          <a:p>
            <a:pPr algn="ctr"/>
            <a:r>
              <a:rPr lang="en-US" b="1" i="1" dirty="0">
                <a:solidFill>
                  <a:srgbClr val="FF0000"/>
                </a:solidFill>
              </a:rPr>
              <a:t>(One-sided)</a:t>
            </a:r>
            <a:endParaRPr lang="en-US" i="1" dirty="0"/>
          </a:p>
        </p:txBody>
      </p:sp>
    </p:spTree>
    <p:extLst>
      <p:ext uri="{BB962C8B-B14F-4D97-AF65-F5344CB8AC3E}">
        <p14:creationId xmlns:p14="http://schemas.microsoft.com/office/powerpoint/2010/main" val="11042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1954865"/>
              </p:ext>
            </p:extLst>
          </p:nvPr>
        </p:nvGraphicFramePr>
        <p:xfrm>
          <a:off x="5181600" y="2350139"/>
          <a:ext cx="5842000" cy="375285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tblGrid>
              <a:tr h="321098">
                <a:tc>
                  <a:txBody>
                    <a:bodyPr/>
                    <a:lstStyle/>
                    <a:p>
                      <a:pPr algn="ctr" fontAlgn="b"/>
                      <a:r>
                        <a:rPr lang="en-US" sz="2400" b="0" i="0" u="none" strike="noStrike" dirty="0">
                          <a:solidFill>
                            <a:srgbClr val="000000"/>
                          </a:solidFill>
                          <a:effectLst/>
                          <a:latin typeface="+mn-lt"/>
                        </a:rPr>
                        <a:t>horse</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site1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site2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diff</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Sign</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321098">
                <a:tc>
                  <a:txBody>
                    <a:bodyPr/>
                    <a:lstStyle/>
                    <a:p>
                      <a:pPr algn="ctr" fontAlgn="b"/>
                      <a:r>
                        <a:rPr lang="en-US" sz="2400" b="0" i="0" u="none" strike="noStrike" dirty="0">
                          <a:solidFill>
                            <a:srgbClr val="000000"/>
                          </a:solidFill>
                          <a:effectLst/>
                          <a:latin typeface="+mn-lt"/>
                        </a:rPr>
                        <a:t>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37.4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37.6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-0.2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21098">
                <a:tc>
                  <a:txBody>
                    <a:bodyPr/>
                    <a:lstStyle/>
                    <a:p>
                      <a:pPr algn="ctr" fontAlgn="b"/>
                      <a:r>
                        <a:rPr lang="en-US" sz="2400" b="0" i="0" u="none" strike="noStrike" dirty="0">
                          <a:solidFill>
                            <a:srgbClr val="000000"/>
                          </a:solidFill>
                          <a:effectLst/>
                          <a:latin typeface="+mn-lt"/>
                        </a:rPr>
                        <a:t>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21098">
                <a:tc>
                  <a:txBody>
                    <a:bodyPr/>
                    <a:lstStyle/>
                    <a:p>
                      <a:pPr algn="ctr" fontAlgn="b"/>
                      <a:r>
                        <a:rPr lang="en-US" sz="2400" b="0" i="0" u="none" strike="noStrike" dirty="0">
                          <a:solidFill>
                            <a:srgbClr val="000000"/>
                          </a:solidFill>
                          <a:effectLst/>
                          <a:latin typeface="+mn-lt"/>
                        </a:rPr>
                        <a:t>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16.4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21098">
                <a:tc>
                  <a:txBody>
                    <a:bodyPr/>
                    <a:lstStyle/>
                    <a:p>
                      <a:pPr algn="ctr" fontAlgn="b"/>
                      <a:r>
                        <a:rPr lang="en-US" sz="2400" b="0" i="0" u="none" strike="noStrike" dirty="0">
                          <a:solidFill>
                            <a:srgbClr val="000000"/>
                          </a:solidFill>
                          <a:effectLst/>
                          <a:latin typeface="+mn-lt"/>
                        </a:rPr>
                        <a:t>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6.6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4.6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21098">
                <a:tc>
                  <a:txBody>
                    <a:bodyPr/>
                    <a:lstStyle/>
                    <a:p>
                      <a:pPr algn="ctr" fontAlgn="b"/>
                      <a:r>
                        <a:rPr lang="en-US" sz="2400" b="0" i="0" u="none" strike="noStrike" dirty="0">
                          <a:solidFill>
                            <a:srgbClr val="000000"/>
                          </a:solidFill>
                          <a:effectLst/>
                          <a:latin typeface="+mn-lt"/>
                        </a:rPr>
                        <a:t>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9.8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21098">
                <a:tc>
                  <a:txBody>
                    <a:bodyPr/>
                    <a:lstStyle/>
                    <a:p>
                      <a:pPr algn="ctr" fontAlgn="b"/>
                      <a:r>
                        <a:rPr lang="en-US" sz="2400" b="0" i="0" u="none" strike="noStrike" dirty="0">
                          <a:solidFill>
                            <a:srgbClr val="000000"/>
                          </a:solidFill>
                          <a:effectLst/>
                          <a:latin typeface="+mn-lt"/>
                        </a:rPr>
                        <a:t>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10.8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21098">
                <a:tc>
                  <a:txBody>
                    <a:bodyPr/>
                    <a:lstStyle/>
                    <a:p>
                      <a:pPr algn="ctr" fontAlgn="b"/>
                      <a:r>
                        <a:rPr lang="en-US" sz="2400" b="0" i="0" u="none" strike="noStrike" dirty="0">
                          <a:solidFill>
                            <a:srgbClr val="000000"/>
                          </a:solidFill>
                          <a:effectLst/>
                          <a:latin typeface="+mn-lt"/>
                        </a:rPr>
                        <a:t>3</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23.2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21098">
                <a:tc>
                  <a:txBody>
                    <a:bodyPr/>
                    <a:lstStyle/>
                    <a:p>
                      <a:pPr algn="ctr" fontAlgn="b"/>
                      <a:r>
                        <a:rPr lang="en-US" sz="2400" b="0" i="0" u="none" strike="noStrike" dirty="0">
                          <a:solidFill>
                            <a:srgbClr val="000000"/>
                          </a:solidFill>
                          <a:effectLst/>
                          <a:latin typeface="+mn-lt"/>
                        </a:rPr>
                        <a:t>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50.6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12.6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21098">
                <a:tc>
                  <a:txBody>
                    <a:bodyPr/>
                    <a:lstStyle/>
                    <a:p>
                      <a:pPr algn="ctr" fontAlgn="b"/>
                      <a:r>
                        <a:rPr lang="en-US" sz="2400" b="0" i="0" u="none" strike="noStrike" dirty="0">
                          <a:solidFill>
                            <a:srgbClr val="000000"/>
                          </a:solidFill>
                          <a:effectLst/>
                          <a:latin typeface="+mn-lt"/>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39.2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18.6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0844463" y="4813304"/>
            <a:ext cx="762000" cy="369332"/>
          </a:xfrm>
          <a:prstGeom prst="rect">
            <a:avLst/>
          </a:prstGeom>
          <a:noFill/>
        </p:spPr>
        <p:txBody>
          <a:bodyPr wrap="square" rtlCol="0">
            <a:noAutofit/>
          </a:bodyPr>
          <a:lstStyle/>
          <a:p>
            <a:r>
              <a:rPr lang="en-US" dirty="0"/>
              <a:t>K = 6</a:t>
            </a:r>
          </a:p>
        </p:txBody>
      </p:sp>
      <p:sp>
        <p:nvSpPr>
          <p:cNvPr id="9" name="Right Brace 8"/>
          <p:cNvSpPr/>
          <p:nvPr/>
        </p:nvSpPr>
        <p:spPr>
          <a:xfrm>
            <a:off x="10515600" y="3893070"/>
            <a:ext cx="381000" cy="2209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3854688"/>
                <a:ext cx="3386880" cy="1287147"/>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6</m:t>
                          </m:r>
                          <m:r>
                            <a:rPr lang="en-US" sz="2400" b="0" i="1" smtClean="0">
                              <a:latin typeface="Cambria Math" panose="02040503050406030204" pitchFamily="18" charset="0"/>
                            </a:rPr>
                            <m:t>− .5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charset="0"/>
                                </a:rPr>
                                <m:t>9</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charset="0"/>
                                    </a:rPr>
                                    <m:t>9</m:t>
                                  </m:r>
                                </m:num>
                                <m:den>
                                  <m:r>
                                    <a:rPr lang="en-US" sz="2400" b="0" i="1" smtClean="0">
                                      <a:latin typeface="Cambria Math" charset="0"/>
                                    </a:rPr>
                                    <m:t>4</m:t>
                                  </m:r>
                                </m:den>
                              </m:f>
                            </m:e>
                          </m:rad>
                        </m:den>
                      </m:f>
                      <m:r>
                        <a:rPr lang="en-US" sz="2400" b="0" i="1" smtClean="0">
                          <a:latin typeface="Cambria Math" charset="0"/>
                        </a:rPr>
                        <m:t>=</m:t>
                      </m:r>
                      <m:r>
                        <a:rPr lang="en-US" sz="2400" b="0" i="1" smtClean="0">
                          <a:latin typeface="Cambria Math" panose="02040503050406030204" pitchFamily="18" charset="0"/>
                        </a:rPr>
                        <m:t>.6666</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066800" y="3854688"/>
                <a:ext cx="3386880" cy="12871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62000" y="5604212"/>
                <a:ext cx="3244542" cy="369332"/>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𝑍</m:t>
                          </m:r>
                          <m:r>
                            <a:rPr lang="en-US" sz="2400" b="0" i="1" smtClean="0">
                              <a:latin typeface="Cambria Math" charset="0"/>
                            </a:rPr>
                            <m:t>&gt;.6666</m:t>
                          </m:r>
                        </m:e>
                      </m:d>
                      <m:r>
                        <a:rPr lang="en-US" sz="2400" b="0" i="1" smtClean="0">
                          <a:latin typeface="Cambria Math" charset="0"/>
                        </a:rPr>
                        <m:t>=0.</m:t>
                      </m:r>
                      <m:r>
                        <a:rPr lang="en-US" sz="2400" b="0" i="1" smtClean="0">
                          <a:latin typeface="Cambria Math" panose="02040503050406030204" pitchFamily="18" charset="0"/>
                        </a:rPr>
                        <m:t>2527</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5604212"/>
                <a:ext cx="3244542" cy="369332"/>
              </a:xfrm>
              <a:prstGeom prst="rect">
                <a:avLst/>
              </a:prstGeom>
              <a:blipFill>
                <a:blip r:embed="rId3"/>
                <a:stretch>
                  <a:fillRect l="-564" r="-940" b="-11475"/>
                </a:stretch>
              </a:blipFill>
            </p:spPr>
            <p:txBody>
              <a:bodyPr/>
              <a:lstStyle/>
              <a:p>
                <a:r>
                  <a:rPr lang="en-US">
                    <a:noFill/>
                  </a:rPr>
                  <a:t> </a:t>
                </a:r>
              </a:p>
            </p:txBody>
          </p:sp>
        </mc:Fallback>
      </mc:AlternateContent>
      <p:sp>
        <p:nvSpPr>
          <p:cNvPr id="14" name="TextBox 13"/>
          <p:cNvSpPr txBox="1"/>
          <p:nvPr/>
        </p:nvSpPr>
        <p:spPr>
          <a:xfrm>
            <a:off x="1606746" y="6235866"/>
            <a:ext cx="2976264" cy="400110"/>
          </a:xfrm>
          <a:prstGeom prst="rect">
            <a:avLst/>
          </a:prstGeom>
          <a:noFill/>
        </p:spPr>
        <p:txBody>
          <a:bodyPr wrap="none" rtlCol="0">
            <a:noAutofit/>
          </a:bodyPr>
          <a:lstStyle/>
          <a:p>
            <a:pPr algn="ctr"/>
            <a:r>
              <a:rPr lang="en-US" sz="2000" b="1" i="1" dirty="0">
                <a:solidFill>
                  <a:srgbClr val="FF0000"/>
                </a:solidFill>
              </a:rPr>
              <a:t>(One-sided, CC p-value)</a:t>
            </a:r>
            <a:endParaRPr lang="en-US" sz="2000" i="1" dirty="0"/>
          </a:p>
        </p:txBody>
      </p:sp>
      <mc:AlternateContent xmlns:mc="http://schemas.openxmlformats.org/markup-compatibility/2006" xmlns:a14="http://schemas.microsoft.com/office/drawing/2010/main">
        <mc:Choice Requires="a14">
          <p:sp>
            <p:nvSpPr>
              <p:cNvPr id="13" name="TextBox 12"/>
              <p:cNvSpPr txBox="1"/>
              <p:nvPr/>
            </p:nvSpPr>
            <p:spPr>
              <a:xfrm>
                <a:off x="609600" y="1703808"/>
                <a:ext cx="11125199" cy="461665"/>
              </a:xfrm>
              <a:prstGeom prst="rect">
                <a:avLst/>
              </a:prstGeom>
              <a:noFill/>
            </p:spPr>
            <p:txBody>
              <a:bodyPr wrap="square" rtlCol="0">
                <a:no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charset="0"/>
                          </a:rPr>
                          <m:t>𝐻</m:t>
                        </m:r>
                      </m:e>
                      <m:sub>
                        <m:r>
                          <a:rPr lang="en-US" sz="2400" b="0" i="1" smtClean="0">
                            <a:latin typeface="Cambria Math" panose="02040503050406030204" pitchFamily="18" charset="0"/>
                          </a:rPr>
                          <m:t>𝑎</m:t>
                        </m:r>
                      </m:sub>
                    </m:sSub>
                  </m:oMath>
                </a14:m>
                <a:r>
                  <a:rPr lang="en-US" sz="2400" dirty="0"/>
                  <a:t>: The </a:t>
                </a:r>
                <a:r>
                  <a:rPr lang="en-US" sz="2400" b="1" i="1" dirty="0">
                    <a:solidFill>
                      <a:srgbClr val="FF0000"/>
                    </a:solidFill>
                  </a:rPr>
                  <a:t>median</a:t>
                </a:r>
                <a:r>
                  <a:rPr lang="en-US" sz="2400" dirty="0"/>
                  <a:t> difference in nerve cell count between “site 1” and “site 2” is &gt; 0.</a:t>
                </a:r>
              </a:p>
            </p:txBody>
          </p:sp>
        </mc:Choice>
        <mc:Fallback xmlns="">
          <p:sp>
            <p:nvSpPr>
              <p:cNvPr id="13" name="TextBox 12"/>
              <p:cNvSpPr txBox="1">
                <a:spLocks noRot="1" noChangeAspect="1" noMove="1" noResize="1" noEditPoints="1" noAdjustHandles="1" noChangeArrowheads="1" noChangeShapeType="1" noTextEdit="1"/>
              </p:cNvSpPr>
              <p:nvPr/>
            </p:nvSpPr>
            <p:spPr>
              <a:xfrm>
                <a:off x="609600" y="1703808"/>
                <a:ext cx="11125199" cy="461665"/>
              </a:xfrm>
              <a:prstGeom prst="rect">
                <a:avLst/>
              </a:prstGeom>
              <a:blipFill>
                <a:blip r:embed="rId4"/>
                <a:stretch>
                  <a:fillRect l="-110" t="-9211" r="-712"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66800" y="2362200"/>
                <a:ext cx="3386880" cy="1225848"/>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𝐾</m:t>
                          </m:r>
                          <m:r>
                            <a:rPr lang="en-US" sz="2400" b="0" i="1" smtClean="0">
                              <a:latin typeface="Cambria Math" panose="02040503050406030204" pitchFamily="18" charset="0"/>
                            </a:rPr>
                            <m:t>−.5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4</m:t>
                                  </m:r>
                                </m:den>
                              </m:f>
                            </m:e>
                          </m:rad>
                        </m:den>
                      </m:f>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066800" y="2362200"/>
                <a:ext cx="3386880" cy="1225848"/>
              </a:xfrm>
              <a:prstGeom prst="rect">
                <a:avLst/>
              </a:prstGeom>
              <a:blipFill>
                <a:blip r:embed="rId5"/>
                <a:stretch>
                  <a:fillRect/>
                </a:stretch>
              </a:blipFill>
            </p:spPr>
            <p:txBody>
              <a:bodyPr/>
              <a:lstStyle/>
              <a:p>
                <a:r>
                  <a:rPr lang="en-US">
                    <a:noFill/>
                  </a:rPr>
                  <a:t> </a:t>
                </a:r>
              </a:p>
            </p:txBody>
          </p:sp>
        </mc:Fallback>
      </mc:AlternateContent>
      <p:sp>
        <p:nvSpPr>
          <p:cNvPr id="7" name="Title 6"/>
          <p:cNvSpPr>
            <a:spLocks noGrp="1"/>
          </p:cNvSpPr>
          <p:nvPr>
            <p:ph type="title"/>
          </p:nvPr>
        </p:nvSpPr>
        <p:spPr/>
        <p:txBody>
          <a:bodyPr/>
          <a:lstStyle/>
          <a:p>
            <a:r>
              <a:rPr lang="en-US" dirty="0"/>
              <a:t>Sign Test: Horse Data</a:t>
            </a:r>
          </a:p>
        </p:txBody>
      </p:sp>
    </p:spTree>
    <p:extLst>
      <p:ext uri="{BB962C8B-B14F-4D97-AF65-F5344CB8AC3E}">
        <p14:creationId xmlns:p14="http://schemas.microsoft.com/office/powerpoint/2010/main" val="369596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4" grpId="0"/>
      <p:bldP spid="12"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Comparison with </a:t>
            </a:r>
            <a:r>
              <a:rPr lang="en-US" i="1" dirty="0"/>
              <a:t>t</a:t>
            </a:r>
            <a:r>
              <a:rPr lang="en-US" dirty="0"/>
              <a:t>-Test</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2272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Conclusion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 y="1600203"/>
                <a:ext cx="11430000" cy="1676397"/>
              </a:xfrm>
            </p:spPr>
            <p:txBody>
              <a:bodyPr/>
              <a:lstStyle/>
              <a:p>
                <a14:m>
                  <m:oMath xmlns:m="http://schemas.openxmlformats.org/officeDocument/2006/math">
                    <m:sSub>
                      <m:sSubPr>
                        <m:ctrlPr>
                          <a:rPr lang="en-US" sz="2400" i="1" smtClean="0">
                            <a:latin typeface="Cambria Math" panose="02040503050406030204" pitchFamily="18" charset="0"/>
                          </a:rPr>
                        </m:ctrlPr>
                      </m:sSubPr>
                      <m:e>
                        <m:r>
                          <a:rPr lang="en-US" sz="2400">
                            <a:latin typeface="Cambria Math" panose="02040503050406030204" pitchFamily="18" charset="0"/>
                          </a:rPr>
                          <m:t>𝐻</m:t>
                        </m:r>
                      </m:e>
                      <m:sub>
                        <m:r>
                          <a:rPr lang="en-US" sz="2400">
                            <a:latin typeface="Cambria Math" panose="02040503050406030204" pitchFamily="18" charset="0"/>
                          </a:rPr>
                          <m:t>0</m:t>
                        </m:r>
                      </m:sub>
                    </m:sSub>
                  </m:oMath>
                </a14:m>
                <a:r>
                  <a:rPr lang="en-US" sz="2400" dirty="0"/>
                  <a:t>: The </a:t>
                </a:r>
                <a:r>
                  <a:rPr lang="en-US" sz="2400" b="1" i="1" dirty="0">
                    <a:solidFill>
                      <a:srgbClr val="FF0000"/>
                    </a:solidFill>
                  </a:rPr>
                  <a:t>median</a:t>
                </a:r>
                <a:r>
                  <a:rPr lang="en-US" sz="2400" dirty="0"/>
                  <a:t> difference in nerve cell count between “site 1” and “site 2” is zero.</a:t>
                </a:r>
              </a:p>
              <a:p>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𝐻</m:t>
                        </m:r>
                      </m:e>
                      <m:sub>
                        <m:r>
                          <a:rPr lang="en-US" sz="2400" b="0" i="1" smtClean="0">
                            <a:latin typeface="Cambria Math" panose="02040503050406030204" pitchFamily="18" charset="0"/>
                          </a:rPr>
                          <m:t>𝑎</m:t>
                        </m:r>
                      </m:sub>
                    </m:sSub>
                  </m:oMath>
                </a14:m>
                <a:r>
                  <a:rPr lang="en-US" sz="2400" dirty="0"/>
                  <a:t>: The </a:t>
                </a:r>
                <a:r>
                  <a:rPr lang="en-US" sz="2400" b="1" i="1" dirty="0">
                    <a:solidFill>
                      <a:srgbClr val="FF0000"/>
                    </a:solidFill>
                  </a:rPr>
                  <a:t>median</a:t>
                </a:r>
                <a:r>
                  <a:rPr lang="en-US" sz="2400" dirty="0"/>
                  <a:t> difference in nerve cell count between “site 1” and “site 2” is positive.</a:t>
                </a:r>
              </a:p>
              <a:p>
                <a:endParaRPr lang="en-US" sz="2400" b="1" dirty="0"/>
              </a:p>
              <a:p>
                <a:endParaRPr lang="en-US" sz="2400" b="1" dirty="0"/>
              </a:p>
              <a:p>
                <a:pPr marL="0" indent="0">
                  <a:buNone/>
                </a:pPr>
                <a:endParaRPr lang="en-US" sz="24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0" y="1600203"/>
                <a:ext cx="11430000" cy="1676397"/>
              </a:xfrm>
              <a:blipFill>
                <a:blip r:embed="rId2"/>
                <a:stretch>
                  <a:fillRect l="-777" t="-3759" b="-5263"/>
                </a:stretch>
              </a:blipFill>
            </p:spPr>
            <p:txBody>
              <a:bodyPr/>
              <a:lstStyle/>
              <a:p>
                <a:r>
                  <a:rPr lang="en-US">
                    <a:noFill/>
                  </a:rPr>
                  <a:t> </a:t>
                </a:r>
              </a:p>
            </p:txBody>
          </p:sp>
        </mc:Fallback>
      </mc:AlternateContent>
      <p:sp>
        <p:nvSpPr>
          <p:cNvPr id="7" name="TextBox 6"/>
          <p:cNvSpPr txBox="1"/>
          <p:nvPr/>
        </p:nvSpPr>
        <p:spPr>
          <a:xfrm>
            <a:off x="1032370" y="3276600"/>
            <a:ext cx="6553200" cy="461665"/>
          </a:xfrm>
          <a:prstGeom prst="rect">
            <a:avLst/>
          </a:prstGeom>
          <a:noFill/>
        </p:spPr>
        <p:txBody>
          <a:bodyPr wrap="square" rtlCol="0">
            <a:noAutofit/>
          </a:bodyPr>
          <a:lstStyle/>
          <a:p>
            <a:r>
              <a:rPr lang="en-US" sz="2400" dirty="0"/>
              <a:t>Critical value (right-sided): z</a:t>
            </a:r>
            <a:r>
              <a:rPr lang="en-US" sz="2400" baseline="-25000" dirty="0"/>
              <a:t>0.05 </a:t>
            </a:r>
            <a:r>
              <a:rPr lang="en-US" sz="2400" dirty="0"/>
              <a:t>= 1.645</a:t>
            </a:r>
          </a:p>
        </p:txBody>
      </p:sp>
      <p:sp>
        <p:nvSpPr>
          <p:cNvPr id="9" name="TextBox 8"/>
          <p:cNvSpPr txBox="1"/>
          <p:nvPr/>
        </p:nvSpPr>
        <p:spPr>
          <a:xfrm>
            <a:off x="1032370" y="3729335"/>
            <a:ext cx="3962400" cy="461665"/>
          </a:xfrm>
          <a:prstGeom prst="rect">
            <a:avLst/>
          </a:prstGeom>
          <a:noFill/>
        </p:spPr>
        <p:txBody>
          <a:bodyPr wrap="square" rtlCol="0">
            <a:noAutofit/>
          </a:bodyPr>
          <a:lstStyle/>
          <a:p>
            <a:r>
              <a:rPr lang="en-US" sz="2400" i="1" dirty="0"/>
              <a:t>t</a:t>
            </a:r>
            <a:r>
              <a:rPr lang="en-US" sz="2400" dirty="0"/>
              <a:t> statistic: </a:t>
            </a:r>
            <a:r>
              <a:rPr lang="en-US" sz="2400" i="1" dirty="0"/>
              <a:t>t</a:t>
            </a:r>
            <a:r>
              <a:rPr lang="en-US" sz="2400" baseline="-25000" dirty="0"/>
              <a:t>stat</a:t>
            </a:r>
            <a:r>
              <a:rPr lang="en-US" sz="2400" dirty="0"/>
              <a:t> = 0.666</a:t>
            </a:r>
          </a:p>
        </p:txBody>
      </p:sp>
      <p:sp>
        <p:nvSpPr>
          <p:cNvPr id="10" name="TextBox 9"/>
          <p:cNvSpPr txBox="1"/>
          <p:nvPr/>
        </p:nvSpPr>
        <p:spPr>
          <a:xfrm>
            <a:off x="6934200" y="3276600"/>
            <a:ext cx="4648200" cy="461665"/>
          </a:xfrm>
          <a:prstGeom prst="rect">
            <a:avLst/>
          </a:prstGeom>
          <a:noFill/>
        </p:spPr>
        <p:txBody>
          <a:bodyPr wrap="square" rtlCol="0">
            <a:noAutofit/>
          </a:bodyPr>
          <a:lstStyle/>
          <a:p>
            <a:r>
              <a:rPr lang="en-US" sz="2400" i="1" dirty="0"/>
              <a:t>p</a:t>
            </a:r>
            <a:r>
              <a:rPr lang="en-US" sz="2400" dirty="0"/>
              <a:t>-value (one-sided) = .2527</a:t>
            </a:r>
          </a:p>
        </p:txBody>
      </p:sp>
      <p:sp>
        <p:nvSpPr>
          <p:cNvPr id="11" name="TextBox 10"/>
          <p:cNvSpPr txBox="1"/>
          <p:nvPr/>
        </p:nvSpPr>
        <p:spPr>
          <a:xfrm>
            <a:off x="6934200" y="3729335"/>
            <a:ext cx="2590800" cy="461665"/>
          </a:xfrm>
          <a:prstGeom prst="rect">
            <a:avLst/>
          </a:prstGeom>
          <a:noFill/>
        </p:spPr>
        <p:txBody>
          <a:bodyPr wrap="square" rtlCol="0">
            <a:noAutofit/>
          </a:bodyPr>
          <a:lstStyle/>
          <a:p>
            <a:r>
              <a:rPr lang="en-US" sz="2400" dirty="0"/>
              <a:t>Fail to reject H</a:t>
            </a:r>
            <a:r>
              <a:rPr lang="en-US" sz="2400" baseline="-25000" dirty="0"/>
              <a:t>0</a:t>
            </a:r>
            <a:endParaRPr lang="en-US" sz="2400" dirty="0"/>
          </a:p>
        </p:txBody>
      </p:sp>
      <p:sp>
        <p:nvSpPr>
          <p:cNvPr id="4" name="Rectangle 3">
            <a:extLst>
              <a:ext uri="{FF2B5EF4-FFF2-40B4-BE49-F238E27FC236}">
                <a16:creationId xmlns:a16="http://schemas.microsoft.com/office/drawing/2014/main" id="{311DF064-5033-AD4D-9F53-2E290A86CDE5}"/>
              </a:ext>
            </a:extLst>
          </p:cNvPr>
          <p:cNvSpPr/>
          <p:nvPr/>
        </p:nvSpPr>
        <p:spPr>
          <a:xfrm>
            <a:off x="304800" y="4384808"/>
            <a:ext cx="11582400" cy="2246769"/>
          </a:xfrm>
          <a:prstGeom prst="rect">
            <a:avLst/>
          </a:prstGeom>
        </p:spPr>
        <p:txBody>
          <a:bodyPr wrap="square">
            <a:spAutoFit/>
          </a:bodyPr>
          <a:lstStyle/>
          <a:p>
            <a:pPr>
              <a:spcBef>
                <a:spcPts val="8400"/>
              </a:spcBef>
            </a:pPr>
            <a:r>
              <a:rPr lang="en-US" sz="2800" b="1" dirty="0"/>
              <a:t>Statistical conclusion: </a:t>
            </a:r>
            <a:r>
              <a:rPr lang="en-US" sz="2800" dirty="0"/>
              <a:t>There is not enough evidence that the median difference of nerve density between site 1 and site 2 is different from 0. (Wilcoxon sign test one-sided </a:t>
            </a:r>
            <a:r>
              <a:rPr lang="en-US" sz="2800" i="1" dirty="0"/>
              <a:t>p</a:t>
            </a:r>
            <a:r>
              <a:rPr lang="en-US" sz="2800" dirty="0"/>
              <a:t>-value of 0.2527).  In other words there is not enough evidence to suggest the median density of nerve cells is different at sites 1 and 2. </a:t>
            </a:r>
          </a:p>
        </p:txBody>
      </p:sp>
    </p:spTree>
    <p:extLst>
      <p:ext uri="{BB962C8B-B14F-4D97-AF65-F5344CB8AC3E}">
        <p14:creationId xmlns:p14="http://schemas.microsoft.com/office/powerpoint/2010/main" val="132738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96202621"/>
              </p:ext>
            </p:extLst>
          </p:nvPr>
        </p:nvGraphicFramePr>
        <p:xfrm>
          <a:off x="3733800" y="2428850"/>
          <a:ext cx="7010400" cy="375285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tblGrid>
              <a:tr h="190500">
                <a:tc>
                  <a:txBody>
                    <a:bodyPr/>
                    <a:lstStyle/>
                    <a:p>
                      <a:pPr algn="ctr" fontAlgn="b"/>
                      <a:r>
                        <a:rPr lang="en-US" sz="2400" b="0" i="0" u="none" strike="noStrike" dirty="0">
                          <a:solidFill>
                            <a:srgbClr val="000000"/>
                          </a:solidFill>
                          <a:effectLst/>
                          <a:latin typeface="+mn-lt"/>
                        </a:rPr>
                        <a:t>horse</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site1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site2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abs(diff)</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Sign</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rank</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2400" b="0" i="0" u="none" strike="noStrike" dirty="0">
                          <a:solidFill>
                            <a:srgbClr val="000000"/>
                          </a:solidFill>
                          <a:effectLst/>
                          <a:latin typeface="+mn-lt"/>
                        </a:rPr>
                        <a:t>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37.4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37.6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0.2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2400" b="0" i="0" u="none" strike="noStrike" dirty="0">
                          <a:solidFill>
                            <a:srgbClr val="000000"/>
                          </a:solidFill>
                          <a:effectLst/>
                          <a:latin typeface="+mn-lt"/>
                        </a:rPr>
                        <a:t>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2400" b="0" i="0" u="none" strike="noStrike" dirty="0">
                          <a:solidFill>
                            <a:srgbClr val="000000"/>
                          </a:solidFill>
                          <a:effectLst/>
                          <a:latin typeface="+mn-lt"/>
                        </a:rPr>
                        <a:t>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16.4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2400" b="0" i="0" u="none" strike="noStrike" dirty="0">
                          <a:solidFill>
                            <a:srgbClr val="000000"/>
                          </a:solidFill>
                          <a:effectLst/>
                          <a:latin typeface="+mn-lt"/>
                        </a:rPr>
                        <a:t>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6.6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4.6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2400" b="0" i="0" u="none" strike="noStrike" dirty="0">
                          <a:solidFill>
                            <a:srgbClr val="000000"/>
                          </a:solidFill>
                          <a:effectLst/>
                          <a:latin typeface="+mn-lt"/>
                        </a:rPr>
                        <a:t>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9.8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5</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2400" b="0" i="0" u="none" strike="noStrike" dirty="0">
                          <a:solidFill>
                            <a:srgbClr val="000000"/>
                          </a:solidFill>
                          <a:effectLst/>
                          <a:latin typeface="+mn-lt"/>
                        </a:rPr>
                        <a:t>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10.8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6</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2400" b="0" i="0" u="none" strike="noStrike" dirty="0">
                          <a:solidFill>
                            <a:srgbClr val="000000"/>
                          </a:solidFill>
                          <a:effectLst/>
                          <a:latin typeface="+mn-lt"/>
                        </a:rPr>
                        <a:t>3</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23.2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7</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2400" b="0" i="0" u="none" strike="noStrike" dirty="0">
                          <a:solidFill>
                            <a:srgbClr val="000000"/>
                          </a:solidFill>
                          <a:effectLst/>
                          <a:latin typeface="+mn-lt"/>
                        </a:rPr>
                        <a:t>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50.6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12.6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2400" b="0" i="0" u="none" strike="noStrike" dirty="0">
                          <a:solidFill>
                            <a:srgbClr val="000000"/>
                          </a:solidFill>
                          <a:effectLst/>
                          <a:latin typeface="+mn-lt"/>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39.2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18.6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20.6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n-lt"/>
                        </a:rPr>
                        <a:t>9</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 y="1691323"/>
            <a:ext cx="7315200" cy="54186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693400" y="4906585"/>
            <a:ext cx="914400" cy="369332"/>
          </a:xfrm>
          <a:prstGeom prst="rect">
            <a:avLst/>
          </a:prstGeom>
          <a:noFill/>
        </p:spPr>
        <p:txBody>
          <a:bodyPr wrap="square" rtlCol="0">
            <a:noAutofit/>
          </a:bodyPr>
          <a:lstStyle/>
          <a:p>
            <a:r>
              <a:rPr lang="en-US" dirty="0"/>
              <a:t>S = 39</a:t>
            </a:r>
          </a:p>
        </p:txBody>
      </p:sp>
      <p:sp>
        <p:nvSpPr>
          <p:cNvPr id="8" name="Right Brace 7"/>
          <p:cNvSpPr/>
          <p:nvPr/>
        </p:nvSpPr>
        <p:spPr>
          <a:xfrm>
            <a:off x="10312400" y="4086503"/>
            <a:ext cx="381000" cy="20094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1016000" y="2401521"/>
                <a:ext cx="2260600" cy="640816"/>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𝑧</m:t>
                      </m:r>
                      <m:r>
                        <a:rPr lang="en-US" sz="2000" b="0" i="1" smtClean="0">
                          <a:latin typeface="Cambria Math" charset="0"/>
                        </a:rPr>
                        <m:t>= </m:t>
                      </m:r>
                      <m:f>
                        <m:fPr>
                          <m:ctrlPr>
                            <a:rPr lang="en-US" sz="2000" i="1" smtClean="0">
                              <a:latin typeface="Cambria Math" panose="02040503050406030204" pitchFamily="18" charset="0"/>
                            </a:rPr>
                          </m:ctrlPr>
                        </m:fPr>
                        <m:num>
                          <m:r>
                            <a:rPr lang="en-US" sz="2000" b="0" i="1" smtClean="0">
                              <a:latin typeface="Cambria Math" charset="0"/>
                            </a:rPr>
                            <m:t>𝑆</m:t>
                          </m:r>
                          <m:r>
                            <a:rPr lang="en-US" sz="2000" b="0" i="1" smtClean="0">
                              <a:latin typeface="Cambria Math" charset="0"/>
                            </a:rPr>
                            <m:t> −</m:t>
                          </m:r>
                          <m:r>
                            <a:rPr lang="en-US" sz="2000" b="0" i="1" smtClean="0">
                              <a:latin typeface="Cambria Math" charset="0"/>
                            </a:rPr>
                            <m:t>𝑀𝑒𝑎𝑛</m:t>
                          </m:r>
                          <m:r>
                            <a:rPr lang="en-US" sz="2000" b="0" i="1" smtClean="0">
                              <a:latin typeface="Cambria Math" charset="0"/>
                            </a:rPr>
                            <m:t>(</m:t>
                          </m:r>
                          <m:r>
                            <a:rPr lang="en-US" sz="2000" b="0" i="1" smtClean="0">
                              <a:latin typeface="Cambria Math" charset="0"/>
                            </a:rPr>
                            <m:t>𝑆</m:t>
                          </m:r>
                          <m:r>
                            <a:rPr lang="en-US" sz="2000" b="0" i="1" smtClean="0">
                              <a:latin typeface="Cambria Math" charset="0"/>
                            </a:rPr>
                            <m:t>)</m:t>
                          </m:r>
                        </m:num>
                        <m:den>
                          <m:r>
                            <a:rPr lang="en-US" sz="2000" b="0" i="1" smtClean="0">
                              <a:latin typeface="Cambria Math" charset="0"/>
                            </a:rPr>
                            <m:t>𝑆𝐷</m:t>
                          </m:r>
                          <m:r>
                            <a:rPr lang="en-US" sz="2000" b="0" i="1" smtClean="0">
                              <a:latin typeface="Cambria Math" charset="0"/>
                            </a:rPr>
                            <m:t>(</m:t>
                          </m:r>
                          <m:r>
                            <a:rPr lang="en-US" sz="2000" b="0" i="1" smtClean="0">
                              <a:latin typeface="Cambria Math" charset="0"/>
                            </a:rPr>
                            <m:t>𝑆</m:t>
                          </m:r>
                          <m:r>
                            <a:rPr lang="en-US" sz="2000" b="0" i="1" smtClean="0">
                              <a:latin typeface="Cambria Math" charset="0"/>
                            </a:rPr>
                            <m:t>)</m:t>
                          </m:r>
                        </m:den>
                      </m:f>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016000" y="2401521"/>
                <a:ext cx="2260600" cy="64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62000" y="3436963"/>
                <a:ext cx="3372189" cy="1023165"/>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 </m:t>
                      </m:r>
                      <m:f>
                        <m:fPr>
                          <m:ctrlPr>
                            <a:rPr lang="en-US" sz="2000" i="1" smtClean="0">
                              <a:latin typeface="Cambria Math" panose="02040503050406030204" pitchFamily="18" charset="0"/>
                            </a:rPr>
                          </m:ctrlPr>
                        </m:fPr>
                        <m:num>
                          <m:r>
                            <a:rPr lang="en-US" sz="2000" b="0" i="1" smtClean="0">
                              <a:latin typeface="Cambria Math" charset="0"/>
                            </a:rPr>
                            <m:t>39</m:t>
                          </m:r>
                          <m:r>
                            <a:rPr lang="en-US" sz="2000" b="0" i="1" smtClean="0">
                              <a:latin typeface="Cambria Math" panose="02040503050406030204" pitchFamily="18" charset="0"/>
                            </a:rPr>
                            <m:t> − .5</m:t>
                          </m:r>
                          <m:r>
                            <a:rPr lang="en-US" sz="2000" b="0" i="1" smtClean="0">
                              <a:latin typeface="Cambria Math" charset="0"/>
                            </a:rPr>
                            <m:t> −</m:t>
                          </m:r>
                          <m:r>
                            <a:rPr lang="en-US" sz="2000" i="1">
                              <a:latin typeface="Cambria Math" charset="0"/>
                            </a:rPr>
                            <m:t>(9∗10)</m:t>
                          </m:r>
                          <m:r>
                            <a:rPr lang="en-US" sz="2000" b="0" i="1" smtClean="0">
                              <a:latin typeface="Cambria Math" charset="0"/>
                            </a:rPr>
                            <m:t>/4</m:t>
                          </m:r>
                        </m:num>
                        <m:den>
                          <m:rad>
                            <m:radPr>
                              <m:degHide m:val="on"/>
                              <m:ctrlPr>
                                <a:rPr lang="en-US" sz="2000" i="1" smtClean="0">
                                  <a:latin typeface="Cambria Math" panose="02040503050406030204" pitchFamily="18" charset="0"/>
                                </a:rPr>
                              </m:ctrlPr>
                            </m:radPr>
                            <m:deg/>
                            <m:e>
                              <m:r>
                                <a:rPr lang="en-US" sz="2000" b="0" i="1" smtClean="0">
                                  <a:latin typeface="Cambria Math" charset="0"/>
                                </a:rPr>
                                <m:t>9∗10∗</m:t>
                              </m:r>
                              <m:r>
                                <a:rPr lang="en-US" sz="2000" b="0" i="1" smtClean="0">
                                  <a:latin typeface="Cambria Math" panose="02040503050406030204" pitchFamily="18" charset="0"/>
                                </a:rPr>
                                <m:t>19</m:t>
                              </m:r>
                              <m:r>
                                <a:rPr lang="en-US" sz="2000" b="0" i="1" smtClean="0">
                                  <a:latin typeface="Cambria Math" charset="0"/>
                                </a:rPr>
                                <m:t>/24</m:t>
                              </m:r>
                            </m:e>
                          </m:rad>
                        </m:den>
                      </m:f>
                      <m:r>
                        <a:rPr lang="en-US" sz="2000" b="0" i="1" smtClean="0">
                          <a:latin typeface="Cambria Math" charset="0"/>
                        </a:rPr>
                        <m:t>=</m:t>
                      </m:r>
                      <m:r>
                        <m:rPr>
                          <m:nor/>
                        </m:rPr>
                        <a:rPr lang="en-US" sz="2000"/>
                        <m:t>1.</m:t>
                      </m:r>
                      <m:r>
                        <m:rPr>
                          <m:nor/>
                        </m:rPr>
                        <a:rPr lang="en-US" sz="2000" b="0" i="0" smtClean="0"/>
                        <m:t>89</m:t>
                      </m:r>
                    </m:oMath>
                  </m:oMathPara>
                </a14:m>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3436963"/>
                <a:ext cx="3372189" cy="1023165"/>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75911" y="4783474"/>
                <a:ext cx="3340778" cy="307777"/>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panose="02040503050406030204" pitchFamily="18" charset="0"/>
                            </a:rPr>
                          </m:ctrlPr>
                        </m:dPr>
                        <m:e>
                          <m:r>
                            <a:rPr lang="en-US" sz="2000" b="0" i="1" smtClean="0">
                              <a:latin typeface="Cambria Math" charset="0"/>
                            </a:rPr>
                            <m:t>𝑍</m:t>
                          </m:r>
                          <m:r>
                            <a:rPr lang="en-US" sz="2000" b="0" i="1" smtClean="0">
                              <a:latin typeface="Cambria Math" charset="0"/>
                            </a:rPr>
                            <m:t>&gt;1.89</m:t>
                          </m:r>
                        </m:e>
                      </m:d>
                      <m:r>
                        <a:rPr lang="en-US" sz="2000" b="0" i="1" smtClean="0">
                          <a:latin typeface="Cambria Math" charset="0"/>
                        </a:rPr>
                        <m:t>=0.0</m:t>
                      </m:r>
                      <m:r>
                        <a:rPr lang="en-US" sz="2000" b="0" i="1" smtClean="0">
                          <a:latin typeface="Cambria Math" panose="02040503050406030204" pitchFamily="18" charset="0"/>
                        </a:rPr>
                        <m:t>2938</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75911" y="4783474"/>
                <a:ext cx="3340778" cy="307777"/>
              </a:xfrm>
              <a:prstGeom prst="rect">
                <a:avLst/>
              </a:prstGeom>
              <a:blipFill>
                <a:blip r:embed="rId6"/>
                <a:stretch>
                  <a:fillRect b="-10000"/>
                </a:stretch>
              </a:blipFill>
            </p:spPr>
            <p:txBody>
              <a:bodyPr/>
              <a:lstStyle/>
              <a:p>
                <a:r>
                  <a:rPr lang="en-US">
                    <a:noFill/>
                  </a:rPr>
                  <a:t> </a:t>
                </a:r>
              </a:p>
            </p:txBody>
          </p:sp>
        </mc:Fallback>
      </mc:AlternateContent>
      <p:sp>
        <p:nvSpPr>
          <p:cNvPr id="17" name="TextBox 16"/>
          <p:cNvSpPr txBox="1"/>
          <p:nvPr/>
        </p:nvSpPr>
        <p:spPr>
          <a:xfrm>
            <a:off x="609600" y="5634016"/>
            <a:ext cx="2976264" cy="400110"/>
          </a:xfrm>
          <a:prstGeom prst="rect">
            <a:avLst/>
          </a:prstGeom>
          <a:noFill/>
        </p:spPr>
        <p:txBody>
          <a:bodyPr wrap="none" rtlCol="0">
            <a:noAutofit/>
          </a:bodyPr>
          <a:lstStyle/>
          <a:p>
            <a:pPr algn="ctr"/>
            <a:r>
              <a:rPr lang="en-US" sz="2000" b="1" i="1" dirty="0">
                <a:solidFill>
                  <a:srgbClr val="FF0000"/>
                </a:solidFill>
              </a:rPr>
              <a:t>(One-sided, CC p-value)</a:t>
            </a:r>
            <a:endParaRPr lang="en-US" sz="2000" i="1" dirty="0"/>
          </a:p>
        </p:txBody>
      </p:sp>
      <p:sp>
        <p:nvSpPr>
          <p:cNvPr id="6" name="Title 5"/>
          <p:cNvSpPr>
            <a:spLocks noGrp="1"/>
          </p:cNvSpPr>
          <p:nvPr>
            <p:ph type="title"/>
          </p:nvPr>
        </p:nvSpPr>
        <p:spPr/>
        <p:txBody>
          <a:bodyPr/>
          <a:lstStyle/>
          <a:p>
            <a:r>
              <a:rPr lang="en-US" dirty="0"/>
              <a:t>Signed Rank Test: Horse Data</a:t>
            </a:r>
          </a:p>
        </p:txBody>
      </p:sp>
    </p:spTree>
    <p:extLst>
      <p:ext uri="{BB962C8B-B14F-4D97-AF65-F5344CB8AC3E}">
        <p14:creationId xmlns:p14="http://schemas.microsoft.com/office/powerpoint/2010/main" val="391897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p:bldP spid="12" grpId="0"/>
      <p:bldP spid="13"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32370" y="3154679"/>
            <a:ext cx="3962400" cy="400110"/>
          </a:xfrm>
          <a:prstGeom prst="rect">
            <a:avLst/>
          </a:prstGeom>
          <a:noFill/>
        </p:spPr>
        <p:txBody>
          <a:bodyPr wrap="square" rtlCol="0">
            <a:noAutofit/>
          </a:bodyPr>
          <a:lstStyle/>
          <a:p>
            <a:r>
              <a:rPr lang="en-US" sz="2000" dirty="0"/>
              <a:t>t statistic: t</a:t>
            </a:r>
            <a:r>
              <a:rPr lang="en-US" sz="2000" baseline="-25000" dirty="0"/>
              <a:t>stat</a:t>
            </a:r>
            <a:r>
              <a:rPr lang="en-US" sz="2000" dirty="0"/>
              <a:t> = 1.89</a:t>
            </a:r>
          </a:p>
        </p:txBody>
      </p:sp>
      <p:sp>
        <p:nvSpPr>
          <p:cNvPr id="2" name="Title 1"/>
          <p:cNvSpPr>
            <a:spLocks noGrp="1"/>
          </p:cNvSpPr>
          <p:nvPr>
            <p:ph type="title"/>
          </p:nvPr>
        </p:nvSpPr>
        <p:spPr/>
        <p:txBody>
          <a:bodyPr/>
          <a:lstStyle/>
          <a:p>
            <a:r>
              <a:rPr lang="en-US" dirty="0"/>
              <a:t>Test, Conclusion, and Some Notes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600204"/>
                <a:ext cx="10972800" cy="804502"/>
              </a:xfrm>
            </p:spPr>
            <p:txBody>
              <a:bodyPr/>
              <a:lstStyle/>
              <a:p>
                <a14:m>
                  <m:oMath xmlns:m="http://schemas.openxmlformats.org/officeDocument/2006/math">
                    <m:sSub>
                      <m:sSubPr>
                        <m:ctrlPr>
                          <a:rPr lang="en-US" sz="2000" i="1" smtClean="0">
                            <a:latin typeface="Cambria Math" panose="02040503050406030204" pitchFamily="18" charset="0"/>
                          </a:rPr>
                        </m:ctrlPr>
                      </m:sSubPr>
                      <m:e>
                        <m:r>
                          <a:rPr lang="en-US" sz="2000">
                            <a:latin typeface="Cambria Math" panose="02040503050406030204" pitchFamily="18" charset="0"/>
                          </a:rPr>
                          <m:t>𝐻</m:t>
                        </m:r>
                      </m:e>
                      <m:sub>
                        <m:r>
                          <a:rPr lang="en-US" sz="2000">
                            <a:latin typeface="Cambria Math" panose="02040503050406030204" pitchFamily="18" charset="0"/>
                          </a:rPr>
                          <m:t>0</m:t>
                        </m:r>
                      </m:sub>
                    </m:sSub>
                  </m:oMath>
                </a14:m>
                <a:r>
                  <a:rPr lang="en-US" sz="2000" dirty="0"/>
                  <a:t>: The </a:t>
                </a:r>
                <a:r>
                  <a:rPr lang="en-US" sz="2000" b="1" i="1" dirty="0">
                    <a:solidFill>
                      <a:srgbClr val="FF0000"/>
                    </a:solidFill>
                  </a:rPr>
                  <a:t>median</a:t>
                </a:r>
                <a:r>
                  <a:rPr lang="en-US" sz="2000" dirty="0"/>
                  <a:t> difference in nerve cell count between “site 1” and “site 2” is zero.</a:t>
                </a:r>
              </a:p>
              <a:p>
                <a14:m>
                  <m:oMath xmlns:m="http://schemas.openxmlformats.org/officeDocument/2006/math">
                    <m:sSub>
                      <m:sSubPr>
                        <m:ctrlPr>
                          <a:rPr lang="en-US" sz="2000" i="1" smtClean="0">
                            <a:latin typeface="Cambria Math" panose="02040503050406030204" pitchFamily="18" charset="0"/>
                          </a:rPr>
                        </m:ctrlPr>
                      </m:sSubPr>
                      <m:e>
                        <m:r>
                          <a:rPr lang="en-US" sz="2000">
                            <a:latin typeface="Cambria Math" panose="02040503050406030204" pitchFamily="18" charset="0"/>
                          </a:rPr>
                          <m:t>𝐻</m:t>
                        </m:r>
                      </m:e>
                      <m:sub>
                        <m:r>
                          <a:rPr lang="en-US" sz="2000" b="0" i="1" smtClean="0">
                            <a:latin typeface="Cambria Math" panose="02040503050406030204" pitchFamily="18" charset="0"/>
                          </a:rPr>
                          <m:t>𝑎</m:t>
                        </m:r>
                      </m:sub>
                    </m:sSub>
                  </m:oMath>
                </a14:m>
                <a:r>
                  <a:rPr lang="en-US" sz="2000" dirty="0"/>
                  <a:t>: The </a:t>
                </a:r>
                <a:r>
                  <a:rPr lang="en-US" sz="2000" b="1" i="1" dirty="0">
                    <a:solidFill>
                      <a:srgbClr val="FF0000"/>
                    </a:solidFill>
                  </a:rPr>
                  <a:t>median</a:t>
                </a:r>
                <a:r>
                  <a:rPr lang="en-US" sz="2000" dirty="0"/>
                  <a:t> difference in nerve cell count between “site 1” and “site 2” is positive.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600204"/>
                <a:ext cx="10972800" cy="804502"/>
              </a:xfrm>
              <a:blipFill>
                <a:blip r:embed="rId2"/>
                <a:stretch>
                  <a:fillRect l="-462" t="-4688" b="-9375"/>
                </a:stretch>
              </a:blipFill>
            </p:spPr>
            <p:txBody>
              <a:bodyPr/>
              <a:lstStyle/>
              <a:p>
                <a:r>
                  <a:rPr lang="en-US">
                    <a:noFill/>
                  </a:rPr>
                  <a:t> </a:t>
                </a:r>
              </a:p>
            </p:txBody>
          </p:sp>
        </mc:Fallback>
      </mc:AlternateContent>
      <p:sp>
        <p:nvSpPr>
          <p:cNvPr id="7" name="TextBox 6"/>
          <p:cNvSpPr txBox="1"/>
          <p:nvPr/>
        </p:nvSpPr>
        <p:spPr>
          <a:xfrm>
            <a:off x="1032370" y="2759094"/>
            <a:ext cx="4682630" cy="400110"/>
          </a:xfrm>
          <a:prstGeom prst="rect">
            <a:avLst/>
          </a:prstGeom>
          <a:noFill/>
        </p:spPr>
        <p:txBody>
          <a:bodyPr wrap="square" rtlCol="0">
            <a:noAutofit/>
          </a:bodyPr>
          <a:lstStyle/>
          <a:p>
            <a:r>
              <a:rPr lang="en-US" sz="2000" dirty="0"/>
              <a:t>Critical value (right-sided): z</a:t>
            </a:r>
            <a:r>
              <a:rPr lang="en-US" sz="2000" baseline="-25000" dirty="0"/>
              <a:t>0.05 </a:t>
            </a:r>
            <a:r>
              <a:rPr lang="en-US" sz="2000" dirty="0"/>
              <a:t>= 1.645</a:t>
            </a:r>
          </a:p>
        </p:txBody>
      </p:sp>
      <p:sp>
        <p:nvSpPr>
          <p:cNvPr id="10" name="TextBox 9"/>
          <p:cNvSpPr txBox="1"/>
          <p:nvPr/>
        </p:nvSpPr>
        <p:spPr>
          <a:xfrm>
            <a:off x="6934200" y="2759094"/>
            <a:ext cx="4572000" cy="400110"/>
          </a:xfrm>
          <a:prstGeom prst="rect">
            <a:avLst/>
          </a:prstGeom>
          <a:noFill/>
        </p:spPr>
        <p:txBody>
          <a:bodyPr wrap="square" rtlCol="0">
            <a:noAutofit/>
          </a:bodyPr>
          <a:lstStyle/>
          <a:p>
            <a:r>
              <a:rPr lang="en-US" sz="2000" i="1" dirty="0"/>
              <a:t>p</a:t>
            </a:r>
            <a:r>
              <a:rPr lang="en-US" sz="2000" dirty="0"/>
              <a:t>-Value (one-sided) = 0.0294</a:t>
            </a:r>
          </a:p>
        </p:txBody>
      </p:sp>
      <p:sp>
        <p:nvSpPr>
          <p:cNvPr id="11" name="TextBox 10"/>
          <p:cNvSpPr txBox="1"/>
          <p:nvPr/>
        </p:nvSpPr>
        <p:spPr>
          <a:xfrm>
            <a:off x="6934200" y="3154679"/>
            <a:ext cx="2590800" cy="400110"/>
          </a:xfrm>
          <a:prstGeom prst="rect">
            <a:avLst/>
          </a:prstGeom>
          <a:noFill/>
        </p:spPr>
        <p:txBody>
          <a:bodyPr wrap="square" rtlCol="0">
            <a:noAutofit/>
          </a:bodyPr>
          <a:lstStyle/>
          <a:p>
            <a:r>
              <a:rPr lang="en-US" sz="2000" dirty="0"/>
              <a:t>Reject H</a:t>
            </a:r>
            <a:r>
              <a:rPr lang="en-US" sz="2000" baseline="-25000" dirty="0"/>
              <a:t>0</a:t>
            </a:r>
            <a:r>
              <a:rPr lang="en-US" sz="2000" dirty="0"/>
              <a:t>.</a:t>
            </a:r>
          </a:p>
        </p:txBody>
      </p:sp>
      <p:sp>
        <p:nvSpPr>
          <p:cNvPr id="4" name="Rectangle 3">
            <a:extLst>
              <a:ext uri="{FF2B5EF4-FFF2-40B4-BE49-F238E27FC236}">
                <a16:creationId xmlns:a16="http://schemas.microsoft.com/office/drawing/2014/main" id="{0991B64A-F442-1343-AED4-E4D04425D736}"/>
              </a:ext>
            </a:extLst>
          </p:cNvPr>
          <p:cNvSpPr/>
          <p:nvPr/>
        </p:nvSpPr>
        <p:spPr>
          <a:xfrm>
            <a:off x="76200" y="4072780"/>
            <a:ext cx="12039600" cy="2369880"/>
          </a:xfrm>
          <a:prstGeom prst="rect">
            <a:avLst/>
          </a:prstGeom>
        </p:spPr>
        <p:txBody>
          <a:bodyPr wrap="square">
            <a:spAutoFit/>
          </a:bodyPr>
          <a:lstStyle/>
          <a:p>
            <a:pPr>
              <a:spcBef>
                <a:spcPts val="7200"/>
              </a:spcBef>
            </a:pPr>
            <a:r>
              <a:rPr lang="en-US" sz="2000" b="1" dirty="0"/>
              <a:t>Statistical conclusion: </a:t>
            </a:r>
            <a:r>
              <a:rPr lang="en-US" sz="2000" dirty="0"/>
              <a:t>There is strong evidence that the median difference of nerve density between site 1 and site 2 is greater than 0. (Wilcoxon sign rank test one-sided </a:t>
            </a:r>
            <a:r>
              <a:rPr lang="en-US" sz="2000" i="1" dirty="0"/>
              <a:t>p</a:t>
            </a:r>
            <a:r>
              <a:rPr lang="en-US" sz="2000" dirty="0"/>
              <a:t>-value of 0.0294).  In other words there is strong evidence to suggest the median density of nerve cells is greater at site 1 than site 2. </a:t>
            </a:r>
            <a:endParaRPr lang="en-US" sz="2000" b="1" dirty="0"/>
          </a:p>
          <a:p>
            <a:endParaRPr lang="en-US" sz="2000" dirty="0"/>
          </a:p>
          <a:p>
            <a:r>
              <a:rPr lang="en-US" sz="2000" dirty="0"/>
              <a:t>Note</a:t>
            </a:r>
          </a:p>
          <a:p>
            <a:pPr lvl="1"/>
            <a:r>
              <a:rPr lang="en-US" sz="1600" dirty="0"/>
              <a:t>The signed-rank test has more power than the sign test</a:t>
            </a:r>
            <a:br>
              <a:rPr lang="en-US" sz="1600" dirty="0"/>
            </a:br>
            <a:r>
              <a:rPr lang="en-US" sz="1600" dirty="0"/>
              <a:t>(compare the </a:t>
            </a:r>
            <a:r>
              <a:rPr lang="en-US" sz="1600" i="1" dirty="0"/>
              <a:t>p</a:t>
            </a:r>
            <a:r>
              <a:rPr lang="en-US" sz="1600" dirty="0"/>
              <a:t>-values 0.254 vs. 0.0294).</a:t>
            </a:r>
          </a:p>
          <a:p>
            <a:pPr lvl="1"/>
            <a:r>
              <a:rPr lang="en-US" sz="1600" dirty="0"/>
              <a:t>Both tests make very few assumptions about the distributions.</a:t>
            </a:r>
          </a:p>
        </p:txBody>
      </p:sp>
    </p:spTree>
    <p:extLst>
      <p:ext uri="{BB962C8B-B14F-4D97-AF65-F5344CB8AC3E}">
        <p14:creationId xmlns:p14="http://schemas.microsoft.com/office/powerpoint/2010/main" val="26628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Horse Data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39712" y="4064053"/>
            <a:ext cx="4742688" cy="24129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838"/>
          <a:stretch/>
        </p:blipFill>
        <p:spPr bwMode="auto">
          <a:xfrm>
            <a:off x="609600" y="1590635"/>
            <a:ext cx="4419600" cy="31260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5596"/>
          <a:stretch/>
        </p:blipFill>
        <p:spPr bwMode="auto">
          <a:xfrm>
            <a:off x="6839712" y="2601010"/>
            <a:ext cx="3782340" cy="14345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4820294"/>
            <a:ext cx="6275508" cy="1200329"/>
          </a:xfrm>
          <a:prstGeom prst="rect">
            <a:avLst/>
          </a:prstGeom>
          <a:noFill/>
        </p:spPr>
        <p:txBody>
          <a:bodyPr wrap="square" rtlCol="0">
            <a:noAutofit/>
          </a:bodyPr>
          <a:lstStyle/>
          <a:p>
            <a:r>
              <a:rPr lang="en-US" dirty="0"/>
              <a:t>Note: For n &lt; 20 SAS uses the probabilities from the binomial distribution rather than the normal approximation. These are more accurate (exact) and we should use these when SAS is available.</a:t>
            </a:r>
          </a:p>
        </p:txBody>
      </p:sp>
      <p:sp>
        <p:nvSpPr>
          <p:cNvPr id="4" name="TextBox 3"/>
          <p:cNvSpPr txBox="1"/>
          <p:nvPr/>
        </p:nvSpPr>
        <p:spPr>
          <a:xfrm>
            <a:off x="6839712" y="1590635"/>
            <a:ext cx="4697292" cy="923330"/>
          </a:xfrm>
          <a:prstGeom prst="rect">
            <a:avLst/>
          </a:prstGeom>
          <a:noFill/>
        </p:spPr>
        <p:txBody>
          <a:bodyPr wrap="square" rtlCol="0">
            <a:noAutofit/>
          </a:bodyPr>
          <a:lstStyle/>
          <a:p>
            <a:r>
              <a:rPr lang="en-US" dirty="0"/>
              <a:t>Note: These are two-sided. Half of this is close to our calculated one-sided </a:t>
            </a:r>
            <a:r>
              <a:rPr lang="en-US" i="1" dirty="0"/>
              <a:t>p</a:t>
            </a:r>
            <a:r>
              <a:rPr lang="en-US" dirty="0"/>
              <a:t>-values from earlier.</a:t>
            </a:r>
          </a:p>
        </p:txBody>
      </p:sp>
      <p:cxnSp>
        <p:nvCxnSpPr>
          <p:cNvPr id="7" name="Straight Arrow Connector 6"/>
          <p:cNvCxnSpPr/>
          <p:nvPr/>
        </p:nvCxnSpPr>
        <p:spPr>
          <a:xfrm>
            <a:off x="10798067" y="2286000"/>
            <a:ext cx="556066" cy="334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251433" y="2286000"/>
            <a:ext cx="546634" cy="3772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DD6B23-E83F-4706-8F44-805AA69D8872}"/>
              </a:ext>
            </a:extLst>
          </p:cNvPr>
          <p:cNvSpPr txBox="1"/>
          <p:nvPr/>
        </p:nvSpPr>
        <p:spPr>
          <a:xfrm>
            <a:off x="609599" y="6107668"/>
            <a:ext cx="6230113" cy="369332"/>
          </a:xfrm>
          <a:prstGeom prst="rect">
            <a:avLst/>
          </a:prstGeom>
          <a:noFill/>
        </p:spPr>
        <p:txBody>
          <a:bodyPr wrap="square" rtlCol="0">
            <a:noAutofit/>
          </a:bodyPr>
          <a:lstStyle/>
          <a:p>
            <a:r>
              <a:rPr lang="en-US" dirty="0"/>
              <a:t>R code: wilcox.test(horse$site1, horse$site2, paired = true)</a:t>
            </a:r>
          </a:p>
        </p:txBody>
      </p:sp>
    </p:spTree>
    <p:extLst>
      <p:ext uri="{BB962C8B-B14F-4D97-AF65-F5344CB8AC3E}">
        <p14:creationId xmlns:p14="http://schemas.microsoft.com/office/powerpoint/2010/main" val="34988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85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Levene’s (Median) Test</a:t>
            </a:r>
            <a:br>
              <a:rPr lang="en-US" dirty="0"/>
            </a:br>
            <a:r>
              <a:rPr lang="en-US" dirty="0"/>
              <a:t>of Equal Spread (Homogeneity)</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4104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t>
            </a:r>
          </a:p>
        </p:txBody>
      </p:sp>
      <p:sp>
        <p:nvSpPr>
          <p:cNvPr id="6" name="Content Placeholder 5"/>
          <p:cNvSpPr>
            <a:spLocks noGrp="1"/>
          </p:cNvSpPr>
          <p:nvPr>
            <p:ph idx="1"/>
          </p:nvPr>
        </p:nvSpPr>
        <p:spPr>
          <a:xfrm>
            <a:off x="609600" y="1600203"/>
            <a:ext cx="10972800" cy="2285997"/>
          </a:xfrm>
        </p:spPr>
        <p:txBody>
          <a:bodyPr/>
          <a:lstStyle/>
          <a:p>
            <a:r>
              <a:rPr lang="en-US" sz="2000" dirty="0"/>
              <a:t>IBM gives each employee in the marketing department technical training.</a:t>
            </a:r>
          </a:p>
          <a:p>
            <a:r>
              <a:rPr lang="en-US" sz="2000" dirty="0"/>
              <a:t>Based on further testing, it appears the traditional training method isn’t effective.</a:t>
            </a:r>
          </a:p>
          <a:p>
            <a:r>
              <a:rPr lang="en-US" sz="2000" dirty="0"/>
              <a:t>Hence, a new training method is developed.</a:t>
            </a:r>
          </a:p>
          <a:p>
            <a:r>
              <a:rPr lang="en-US" sz="2000" dirty="0"/>
              <a:t>Below are the test scores of four individuals who just finished the “New Method” and the last three test scores from employees trained via the “Traditional Method” course.</a:t>
            </a:r>
          </a:p>
          <a:p>
            <a:r>
              <a:rPr lang="en-US" sz="2000" dirty="0"/>
              <a:t>Is there evidence to suggest that the “New Method” increases test scores?</a:t>
            </a:r>
          </a:p>
        </p:txBody>
      </p:sp>
      <p:pic>
        <p:nvPicPr>
          <p:cNvPr id="7" name="Picture 6">
            <a:extLst>
              <a:ext uri="{FF2B5EF4-FFF2-40B4-BE49-F238E27FC236}">
                <a16:creationId xmlns:a16="http://schemas.microsoft.com/office/drawing/2014/main" id="{62727A13-24BC-FD4E-9B5D-5E76B72C35C6}"/>
              </a:ext>
            </a:extLst>
          </p:cNvPr>
          <p:cNvPicPr>
            <a:picLocks noChangeAspect="1"/>
          </p:cNvPicPr>
          <p:nvPr/>
        </p:nvPicPr>
        <p:blipFill>
          <a:blip r:embed="rId2"/>
          <a:stretch>
            <a:fillRect/>
          </a:stretch>
        </p:blipFill>
        <p:spPr>
          <a:xfrm>
            <a:off x="7334250" y="4027989"/>
            <a:ext cx="3257550" cy="245561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876853307"/>
              </p:ext>
            </p:extLst>
          </p:nvPr>
        </p:nvGraphicFramePr>
        <p:xfrm>
          <a:off x="1314125" y="4186995"/>
          <a:ext cx="5258125" cy="2137605"/>
        </p:xfrm>
        <a:graphic>
          <a:graphicData uri="http://schemas.openxmlformats.org/drawingml/2006/table">
            <a:tbl>
              <a:tblPr firstRow="1">
                <a:tableStyleId>{5C22544A-7EE6-4342-B048-85BDC9FD1C3A}</a:tableStyleId>
              </a:tblPr>
              <a:tblGrid>
                <a:gridCol w="2328777">
                  <a:extLst>
                    <a:ext uri="{9D8B030D-6E8A-4147-A177-3AD203B41FA5}">
                      <a16:colId xmlns:a16="http://schemas.microsoft.com/office/drawing/2014/main" val="20000"/>
                    </a:ext>
                  </a:extLst>
                </a:gridCol>
                <a:gridCol w="2929348">
                  <a:extLst>
                    <a:ext uri="{9D8B030D-6E8A-4147-A177-3AD203B41FA5}">
                      <a16:colId xmlns:a16="http://schemas.microsoft.com/office/drawing/2014/main" val="20001"/>
                    </a:ext>
                  </a:extLst>
                </a:gridCol>
              </a:tblGrid>
              <a:tr h="427521">
                <a:tc>
                  <a:txBody>
                    <a:bodyPr/>
                    <a:lstStyle/>
                    <a:p>
                      <a:pPr algn="ctr" fontAlgn="b"/>
                      <a:r>
                        <a:rPr lang="en-US" sz="2400" u="none" strike="noStrike" dirty="0">
                          <a:effectLst/>
                          <a:latin typeface="+mn-lt"/>
                        </a:rPr>
                        <a:t>New Method</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Traditional Method</a:t>
                      </a:r>
                      <a:endParaRPr lang="en-US"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427521">
                <a:tc>
                  <a:txBody>
                    <a:bodyPr/>
                    <a:lstStyle/>
                    <a:p>
                      <a:pPr algn="ctr" fontAlgn="b"/>
                      <a:r>
                        <a:rPr lang="en-US" sz="2400" u="none" strike="noStrike" dirty="0">
                          <a:effectLst/>
                          <a:latin typeface="+mn-lt"/>
                        </a:rPr>
                        <a:t>37</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23</a:t>
                      </a:r>
                      <a:endParaRPr lang="en-US"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427521">
                <a:tc>
                  <a:txBody>
                    <a:bodyPr/>
                    <a:lstStyle/>
                    <a:p>
                      <a:pPr algn="ctr" fontAlgn="b"/>
                      <a:r>
                        <a:rPr lang="en-US" sz="2400" u="none" strike="noStrike" dirty="0">
                          <a:effectLst/>
                          <a:latin typeface="+mn-lt"/>
                        </a:rPr>
                        <a:t>49</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31</a:t>
                      </a:r>
                      <a:endParaRPr lang="en-US"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427521">
                <a:tc>
                  <a:txBody>
                    <a:bodyPr/>
                    <a:lstStyle/>
                    <a:p>
                      <a:pPr algn="ctr" fontAlgn="b"/>
                      <a:r>
                        <a:rPr lang="en-US" sz="2400" u="none" strike="noStrike" dirty="0">
                          <a:effectLst/>
                          <a:latin typeface="+mn-lt"/>
                        </a:rPr>
                        <a:t>55</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46</a:t>
                      </a:r>
                      <a:endParaRPr lang="en-US"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427521">
                <a:tc>
                  <a:txBody>
                    <a:bodyPr/>
                    <a:lstStyle/>
                    <a:p>
                      <a:pPr algn="ctr" fontAlgn="b"/>
                      <a:r>
                        <a:rPr lang="en-US" sz="2400" b="0" i="0" u="none" strike="noStrike" dirty="0">
                          <a:solidFill>
                            <a:srgbClr val="000000"/>
                          </a:solidFill>
                          <a:effectLst/>
                          <a:latin typeface="+mn-lt"/>
                        </a:rPr>
                        <a:t>77</a:t>
                      </a:r>
                    </a:p>
                  </a:txBody>
                  <a:tcPr marL="9525" marR="9525" marT="9525" marB="0" anchor="ctr"/>
                </a:tc>
                <a:tc>
                  <a:txBody>
                    <a:bodyPr/>
                    <a:lstStyle/>
                    <a:p>
                      <a:pPr algn="ctr" fontAlgn="b"/>
                      <a:endParaRPr lang="en-US"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34284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Levene’s Test (Median)</a:t>
            </a:r>
          </a:p>
        </p:txBody>
      </p:sp>
      <p:grpSp>
        <p:nvGrpSpPr>
          <p:cNvPr id="22" name="Group 21"/>
          <p:cNvGrpSpPr/>
          <p:nvPr/>
        </p:nvGrpSpPr>
        <p:grpSpPr>
          <a:xfrm>
            <a:off x="2850051" y="1619249"/>
            <a:ext cx="6491899" cy="3067039"/>
            <a:chOff x="609600" y="1619249"/>
            <a:chExt cx="6491899" cy="3067039"/>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1619249"/>
              <a:ext cx="6491899" cy="306703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1578825" y="3133718"/>
              <a:ext cx="2459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00600" y="2590800"/>
              <a:ext cx="213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304925" y="2752725"/>
              <a:ext cx="1836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04925" y="4086225"/>
              <a:ext cx="108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95800" y="3705225"/>
              <a:ext cx="1116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00450" y="4257675"/>
              <a:ext cx="33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323975" y="4448175"/>
              <a:ext cx="241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9418149" y="1676400"/>
            <a:ext cx="2621451" cy="830997"/>
          </a:xfrm>
          <a:prstGeom prst="rect">
            <a:avLst/>
          </a:prstGeom>
          <a:noFill/>
        </p:spPr>
        <p:txBody>
          <a:bodyPr wrap="square" rtlCol="0">
            <a:noAutofit/>
          </a:bodyPr>
          <a:lstStyle/>
          <a:p>
            <a:r>
              <a:rPr lang="en-US" sz="2000" dirty="0"/>
              <a:t>H</a:t>
            </a:r>
            <a:r>
              <a:rPr lang="en-US" sz="2000" baseline="-25000" dirty="0"/>
              <a:t>0</a:t>
            </a:r>
            <a:r>
              <a:rPr lang="en-US" sz="2000" dirty="0"/>
              <a:t>: Same Spread</a:t>
            </a:r>
            <a:endParaRPr lang="en-US" sz="2000" baseline="-25000" dirty="0"/>
          </a:p>
          <a:p>
            <a:r>
              <a:rPr lang="en-US" sz="2000" dirty="0"/>
              <a:t>H</a:t>
            </a:r>
            <a:r>
              <a:rPr lang="en-US" sz="2000" baseline="-25000" dirty="0"/>
              <a:t>a</a:t>
            </a:r>
            <a:r>
              <a:rPr lang="en-US" sz="2000" dirty="0"/>
              <a:t>: Different Spread</a:t>
            </a:r>
            <a:endParaRPr lang="en-US" sz="2000" baseline="-25000" dirty="0"/>
          </a:p>
        </p:txBody>
      </p:sp>
      <p:sp>
        <p:nvSpPr>
          <p:cNvPr id="3" name="TextBox 2"/>
          <p:cNvSpPr txBox="1"/>
          <p:nvPr/>
        </p:nvSpPr>
        <p:spPr>
          <a:xfrm>
            <a:off x="5499158" y="6367046"/>
            <a:ext cx="5486400" cy="338554"/>
          </a:xfrm>
          <a:prstGeom prst="rect">
            <a:avLst/>
          </a:prstGeom>
          <a:noFill/>
        </p:spPr>
        <p:txBody>
          <a:bodyPr wrap="square" rtlCol="0">
            <a:noAutofit/>
          </a:bodyPr>
          <a:lstStyle/>
          <a:p>
            <a:pPr algn="ctr"/>
            <a:r>
              <a:rPr lang="en-US" sz="1600" b="1" dirty="0"/>
              <a:t>But … proc </a:t>
            </a:r>
            <a:r>
              <a:rPr lang="en-US" sz="1600" b="1" i="1" dirty="0"/>
              <a:t>t</a:t>
            </a:r>
            <a:r>
              <a:rPr lang="en-US" sz="1600" b="1" dirty="0"/>
              <a:t>-test does not have Levene’s test!</a:t>
            </a:r>
          </a:p>
        </p:txBody>
      </p:sp>
      <p:pic>
        <p:nvPicPr>
          <p:cNvPr id="8" name="Picture 7">
            <a:extLst>
              <a:ext uri="{FF2B5EF4-FFF2-40B4-BE49-F238E27FC236}">
                <a16:creationId xmlns:a16="http://schemas.microsoft.com/office/drawing/2014/main" id="{05BB86A0-25DA-A642-9798-F0CA6A730182}"/>
              </a:ext>
            </a:extLst>
          </p:cNvPr>
          <p:cNvPicPr>
            <a:picLocks noChangeAspect="1"/>
          </p:cNvPicPr>
          <p:nvPr/>
        </p:nvPicPr>
        <p:blipFill>
          <a:blip r:embed="rId3"/>
          <a:stretch>
            <a:fillRect/>
          </a:stretch>
        </p:blipFill>
        <p:spPr>
          <a:xfrm>
            <a:off x="1206443" y="4972026"/>
            <a:ext cx="4470630" cy="1320868"/>
          </a:xfrm>
          <a:prstGeom prst="rect">
            <a:avLst/>
          </a:prstGeom>
        </p:spPr>
      </p:pic>
      <p:pic>
        <p:nvPicPr>
          <p:cNvPr id="10" name="Picture 9">
            <a:extLst>
              <a:ext uri="{FF2B5EF4-FFF2-40B4-BE49-F238E27FC236}">
                <a16:creationId xmlns:a16="http://schemas.microsoft.com/office/drawing/2014/main" id="{A01E5B0D-84CB-CA40-ACF1-FBE2B5453808}"/>
              </a:ext>
            </a:extLst>
          </p:cNvPr>
          <p:cNvPicPr>
            <a:picLocks noChangeAspect="1"/>
          </p:cNvPicPr>
          <p:nvPr/>
        </p:nvPicPr>
        <p:blipFill>
          <a:blip r:embed="rId4"/>
          <a:stretch>
            <a:fillRect/>
          </a:stretch>
        </p:blipFill>
        <p:spPr>
          <a:xfrm>
            <a:off x="6146858" y="5048250"/>
            <a:ext cx="4191000" cy="1259953"/>
          </a:xfrm>
          <a:prstGeom prst="rect">
            <a:avLst/>
          </a:prstGeom>
        </p:spPr>
      </p:pic>
      <p:pic>
        <p:nvPicPr>
          <p:cNvPr id="14" name="Picture 13">
            <a:extLst>
              <a:ext uri="{FF2B5EF4-FFF2-40B4-BE49-F238E27FC236}">
                <a16:creationId xmlns:a16="http://schemas.microsoft.com/office/drawing/2014/main" id="{355B5427-8C14-C348-B06C-AB313B94865F}"/>
              </a:ext>
            </a:extLst>
          </p:cNvPr>
          <p:cNvPicPr>
            <a:picLocks noChangeAspect="1"/>
          </p:cNvPicPr>
          <p:nvPr/>
        </p:nvPicPr>
        <p:blipFill>
          <a:blip r:embed="rId5"/>
          <a:stretch>
            <a:fillRect/>
          </a:stretch>
        </p:blipFill>
        <p:spPr>
          <a:xfrm>
            <a:off x="7296160" y="4762489"/>
            <a:ext cx="1892397" cy="381020"/>
          </a:xfrm>
          <a:prstGeom prst="rect">
            <a:avLst/>
          </a:prstGeom>
        </p:spPr>
      </p:pic>
    </p:spTree>
    <p:extLst>
      <p:ext uri="{BB962C8B-B14F-4D97-AF65-F5344CB8AC3E}">
        <p14:creationId xmlns:p14="http://schemas.microsoft.com/office/powerpoint/2010/main" val="142647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dirty="0"/>
              <a:t>Brown Forsythe Test (Median)</a:t>
            </a:r>
          </a:p>
        </p:txBody>
      </p:sp>
      <p:pic>
        <p:nvPicPr>
          <p:cNvPr id="10" name="Picture 9">
            <a:extLst>
              <a:ext uri="{FF2B5EF4-FFF2-40B4-BE49-F238E27FC236}">
                <a16:creationId xmlns:a16="http://schemas.microsoft.com/office/drawing/2014/main" id="{A01E5B0D-84CB-CA40-ACF1-FBE2B5453808}"/>
              </a:ext>
            </a:extLst>
          </p:cNvPr>
          <p:cNvPicPr>
            <a:picLocks noChangeAspect="1"/>
          </p:cNvPicPr>
          <p:nvPr/>
        </p:nvPicPr>
        <p:blipFill>
          <a:blip r:embed="rId3"/>
          <a:stretch>
            <a:fillRect/>
          </a:stretch>
        </p:blipFill>
        <p:spPr>
          <a:xfrm>
            <a:off x="8735123" y="4953000"/>
            <a:ext cx="2847277" cy="855985"/>
          </a:xfrm>
          <a:prstGeom prst="rect">
            <a:avLst/>
          </a:prstGeom>
        </p:spPr>
      </p:pic>
      <p:sp>
        <p:nvSpPr>
          <p:cNvPr id="4" name="Rectangle 3">
            <a:extLst>
              <a:ext uri="{FF2B5EF4-FFF2-40B4-BE49-F238E27FC236}">
                <a16:creationId xmlns:a16="http://schemas.microsoft.com/office/drawing/2014/main" id="{646BC272-69E7-714A-96AF-FE8AC0EEA28C}"/>
              </a:ext>
            </a:extLst>
          </p:cNvPr>
          <p:cNvSpPr/>
          <p:nvPr/>
        </p:nvSpPr>
        <p:spPr>
          <a:xfrm>
            <a:off x="609600" y="1398687"/>
            <a:ext cx="1981200" cy="3231654"/>
          </a:xfrm>
          <a:prstGeom prst="rect">
            <a:avLst/>
          </a:prstGeom>
        </p:spPr>
        <p:txBody>
          <a:bodyPr wrap="square">
            <a:noAutofit/>
          </a:bodyPr>
          <a:lstStyle/>
          <a:p>
            <a:r>
              <a:rPr lang="en-US" sz="1200" b="1" dirty="0">
                <a:solidFill>
                  <a:srgbClr val="000080"/>
                </a:solidFill>
              </a:rPr>
              <a:t>data</a:t>
            </a:r>
            <a:r>
              <a:rPr lang="en-US" sz="1200" dirty="0"/>
              <a:t> exam;</a:t>
            </a:r>
          </a:p>
          <a:p>
            <a:r>
              <a:rPr lang="en-US" sz="1200" dirty="0">
                <a:solidFill>
                  <a:srgbClr val="0000FF"/>
                </a:solidFill>
              </a:rPr>
              <a:t>input</a:t>
            </a:r>
            <a:r>
              <a:rPr lang="en-US" sz="1200" dirty="0"/>
              <a:t> score type $;</a:t>
            </a:r>
          </a:p>
          <a:p>
            <a:r>
              <a:rPr lang="en-US" sz="1200" dirty="0">
                <a:solidFill>
                  <a:srgbClr val="0000FF"/>
                </a:solidFill>
              </a:rPr>
              <a:t>datalines</a:t>
            </a:r>
            <a:r>
              <a:rPr lang="en-US" sz="1200" dirty="0">
                <a:solidFill>
                  <a:srgbClr val="000000"/>
                </a:solidFill>
              </a:rPr>
              <a:t>;</a:t>
            </a:r>
            <a:endParaRPr lang="en-US" sz="1200" dirty="0">
              <a:solidFill>
                <a:srgbClr val="0000FF"/>
              </a:solidFill>
            </a:endParaRPr>
          </a:p>
          <a:p>
            <a:r>
              <a:rPr lang="en-US" sz="1200" dirty="0"/>
              <a:t>37 New</a:t>
            </a:r>
          </a:p>
          <a:p>
            <a:r>
              <a:rPr lang="en-US" sz="1200" dirty="0"/>
              <a:t>49 New</a:t>
            </a:r>
          </a:p>
          <a:p>
            <a:r>
              <a:rPr lang="en-US" sz="1200" dirty="0"/>
              <a:t>55 New</a:t>
            </a:r>
          </a:p>
          <a:p>
            <a:r>
              <a:rPr lang="en-US" sz="1200" dirty="0"/>
              <a:t>77 New</a:t>
            </a:r>
          </a:p>
          <a:p>
            <a:r>
              <a:rPr lang="en-US" sz="1200" dirty="0"/>
              <a:t>23 Traditional</a:t>
            </a:r>
          </a:p>
          <a:p>
            <a:r>
              <a:rPr lang="en-US" sz="1200" dirty="0"/>
              <a:t>31 Traditional</a:t>
            </a:r>
          </a:p>
          <a:p>
            <a:r>
              <a:rPr lang="en-US" sz="1200" dirty="0"/>
              <a:t>46 Traditional</a:t>
            </a:r>
          </a:p>
          <a:p>
            <a:r>
              <a:rPr lang="en-US" sz="1200" dirty="0"/>
              <a:t>;</a:t>
            </a:r>
          </a:p>
          <a:p>
            <a:endParaRPr lang="en-US" sz="1200" dirty="0"/>
          </a:p>
          <a:p>
            <a:r>
              <a:rPr lang="en-US" sz="1200" b="1" dirty="0">
                <a:solidFill>
                  <a:srgbClr val="000080"/>
                </a:solidFill>
              </a:rPr>
              <a:t>proc</a:t>
            </a:r>
            <a:r>
              <a:rPr lang="en-US" sz="1200" dirty="0"/>
              <a:t> </a:t>
            </a:r>
            <a:r>
              <a:rPr lang="en-US" sz="1200" b="1" dirty="0">
                <a:solidFill>
                  <a:srgbClr val="000080"/>
                </a:solidFill>
              </a:rPr>
              <a:t>glm</a:t>
            </a:r>
            <a:r>
              <a:rPr lang="en-US" sz="1200" dirty="0"/>
              <a:t> </a:t>
            </a:r>
            <a:r>
              <a:rPr lang="en-US" sz="1200" dirty="0">
                <a:solidFill>
                  <a:srgbClr val="0000FF"/>
                </a:solidFill>
              </a:rPr>
              <a:t>data</a:t>
            </a:r>
            <a:r>
              <a:rPr lang="en-US" sz="1200" dirty="0"/>
              <a:t> = exam;</a:t>
            </a:r>
          </a:p>
          <a:p>
            <a:r>
              <a:rPr lang="en-US" sz="1200" dirty="0">
                <a:solidFill>
                  <a:srgbClr val="0000FF"/>
                </a:solidFill>
              </a:rPr>
              <a:t>class</a:t>
            </a:r>
            <a:r>
              <a:rPr lang="en-US" sz="1200" dirty="0"/>
              <a:t> type;</a:t>
            </a:r>
          </a:p>
          <a:p>
            <a:r>
              <a:rPr lang="en-US" sz="1200" dirty="0">
                <a:solidFill>
                  <a:srgbClr val="0000FF"/>
                </a:solidFill>
              </a:rPr>
              <a:t>model</a:t>
            </a:r>
            <a:r>
              <a:rPr lang="en-US" sz="1200" dirty="0"/>
              <a:t> score = type;</a:t>
            </a:r>
          </a:p>
          <a:p>
            <a:r>
              <a:rPr lang="en-US" sz="1200" dirty="0">
                <a:solidFill>
                  <a:srgbClr val="0000FF"/>
                </a:solidFill>
              </a:rPr>
              <a:t>means</a:t>
            </a:r>
            <a:r>
              <a:rPr lang="en-US" sz="1200" dirty="0"/>
              <a:t> type / </a:t>
            </a:r>
            <a:r>
              <a:rPr lang="en-US" sz="1200" dirty="0">
                <a:solidFill>
                  <a:srgbClr val="0000FF"/>
                </a:solidFill>
              </a:rPr>
              <a:t>hovtest</a:t>
            </a:r>
            <a:r>
              <a:rPr lang="en-US" sz="1200" dirty="0"/>
              <a:t>=bf;</a:t>
            </a:r>
          </a:p>
          <a:p>
            <a:r>
              <a:rPr lang="en-US" sz="1200" b="1" dirty="0">
                <a:solidFill>
                  <a:srgbClr val="000080"/>
                </a:solidFill>
              </a:rPr>
              <a:t>run</a:t>
            </a:r>
            <a:r>
              <a:rPr lang="en-US" sz="1200" dirty="0">
                <a:solidFill>
                  <a:srgbClr val="000000"/>
                </a:solidFill>
              </a:rPr>
              <a:t>;</a:t>
            </a:r>
            <a:endParaRPr lang="en-US" sz="1200" dirty="0">
              <a:solidFill>
                <a:srgbClr val="000080"/>
              </a:solidFill>
              <a:effectLst/>
            </a:endParaRPr>
          </a:p>
        </p:txBody>
      </p:sp>
      <p:pic>
        <p:nvPicPr>
          <p:cNvPr id="6" name="Picture 5">
            <a:extLst>
              <a:ext uri="{FF2B5EF4-FFF2-40B4-BE49-F238E27FC236}">
                <a16:creationId xmlns:a16="http://schemas.microsoft.com/office/drawing/2014/main" id="{14B1A7D9-0CFA-0543-93B5-F04FCFAF19D1}"/>
              </a:ext>
            </a:extLst>
          </p:cNvPr>
          <p:cNvPicPr>
            <a:picLocks noChangeAspect="1"/>
          </p:cNvPicPr>
          <p:nvPr/>
        </p:nvPicPr>
        <p:blipFill>
          <a:blip r:embed="rId4"/>
          <a:stretch>
            <a:fillRect/>
          </a:stretch>
        </p:blipFill>
        <p:spPr>
          <a:xfrm>
            <a:off x="647700" y="4952910"/>
            <a:ext cx="5232669" cy="1752690"/>
          </a:xfrm>
          <a:prstGeom prst="rect">
            <a:avLst/>
          </a:prstGeom>
        </p:spPr>
      </p:pic>
      <p:sp>
        <p:nvSpPr>
          <p:cNvPr id="16" name="Rectangle 15">
            <a:extLst>
              <a:ext uri="{FF2B5EF4-FFF2-40B4-BE49-F238E27FC236}">
                <a16:creationId xmlns:a16="http://schemas.microsoft.com/office/drawing/2014/main" id="{F9259B0A-7A5A-5146-923A-0D114F8BDECD}"/>
              </a:ext>
            </a:extLst>
          </p:cNvPr>
          <p:cNvSpPr/>
          <p:nvPr/>
        </p:nvSpPr>
        <p:spPr>
          <a:xfrm>
            <a:off x="9344660" y="2206357"/>
            <a:ext cx="2237740" cy="2800767"/>
          </a:xfrm>
          <a:prstGeom prst="rect">
            <a:avLst/>
          </a:prstGeom>
        </p:spPr>
        <p:txBody>
          <a:bodyPr wrap="square">
            <a:noAutofit/>
          </a:bodyPr>
          <a:lstStyle/>
          <a:p>
            <a:r>
              <a:rPr lang="en-US" sz="1100" b="1" dirty="0">
                <a:solidFill>
                  <a:srgbClr val="000080"/>
                </a:solidFill>
              </a:rPr>
              <a:t>data</a:t>
            </a:r>
            <a:r>
              <a:rPr lang="en-US" sz="1100" dirty="0"/>
              <a:t> mediandiff;</a:t>
            </a:r>
          </a:p>
          <a:p>
            <a:r>
              <a:rPr lang="en-US" sz="1100" dirty="0">
                <a:solidFill>
                  <a:srgbClr val="0000FF"/>
                </a:solidFill>
              </a:rPr>
              <a:t>input</a:t>
            </a:r>
            <a:r>
              <a:rPr lang="en-US" sz="1100" dirty="0"/>
              <a:t> diff type$;</a:t>
            </a:r>
          </a:p>
          <a:p>
            <a:r>
              <a:rPr lang="en-US" sz="1100" dirty="0">
                <a:solidFill>
                  <a:srgbClr val="0000FF"/>
                </a:solidFill>
              </a:rPr>
              <a:t>datalines</a:t>
            </a:r>
            <a:r>
              <a:rPr lang="en-US" sz="1100" dirty="0">
                <a:solidFill>
                  <a:srgbClr val="000000"/>
                </a:solidFill>
              </a:rPr>
              <a:t>;</a:t>
            </a:r>
            <a:endParaRPr lang="en-US" sz="1100" dirty="0">
              <a:solidFill>
                <a:srgbClr val="0000FF"/>
              </a:solidFill>
            </a:endParaRPr>
          </a:p>
          <a:p>
            <a:r>
              <a:rPr lang="en-US" sz="1100" dirty="0"/>
              <a:t>15 New</a:t>
            </a:r>
          </a:p>
          <a:p>
            <a:r>
              <a:rPr lang="en-US" sz="1100" dirty="0"/>
              <a:t>3 New</a:t>
            </a:r>
          </a:p>
          <a:p>
            <a:r>
              <a:rPr lang="en-US" sz="1100" dirty="0"/>
              <a:t>3 New</a:t>
            </a:r>
          </a:p>
          <a:p>
            <a:r>
              <a:rPr lang="en-US" sz="1100" dirty="0"/>
              <a:t>25 New</a:t>
            </a:r>
          </a:p>
          <a:p>
            <a:r>
              <a:rPr lang="en-US" sz="1100" dirty="0"/>
              <a:t>8 Traditional</a:t>
            </a:r>
          </a:p>
          <a:p>
            <a:r>
              <a:rPr lang="en-US" sz="1100" dirty="0"/>
              <a:t>0 Traditional</a:t>
            </a:r>
          </a:p>
          <a:p>
            <a:r>
              <a:rPr lang="en-US" sz="1100" dirty="0"/>
              <a:t>15 Traditional</a:t>
            </a:r>
          </a:p>
          <a:p>
            <a:r>
              <a:rPr lang="en-US" sz="1100" dirty="0"/>
              <a:t>;</a:t>
            </a:r>
          </a:p>
          <a:p>
            <a:endParaRPr lang="en-US" sz="1100" dirty="0"/>
          </a:p>
          <a:p>
            <a:r>
              <a:rPr lang="en-US" sz="1100" b="1" dirty="0">
                <a:solidFill>
                  <a:srgbClr val="000080"/>
                </a:solidFill>
              </a:rPr>
              <a:t>proc</a:t>
            </a:r>
            <a:r>
              <a:rPr lang="en-US" sz="1100" dirty="0"/>
              <a:t> </a:t>
            </a:r>
            <a:r>
              <a:rPr lang="en-US" sz="1100" b="1" dirty="0">
                <a:solidFill>
                  <a:srgbClr val="000080"/>
                </a:solidFill>
              </a:rPr>
              <a:t>ttest</a:t>
            </a:r>
            <a:r>
              <a:rPr lang="en-US" sz="1100" dirty="0"/>
              <a:t> </a:t>
            </a:r>
            <a:r>
              <a:rPr lang="en-US" sz="1100" dirty="0">
                <a:solidFill>
                  <a:srgbClr val="0000FF"/>
                </a:solidFill>
              </a:rPr>
              <a:t>data</a:t>
            </a:r>
            <a:r>
              <a:rPr lang="en-US" sz="1100" dirty="0"/>
              <a:t> = mediandiff;</a:t>
            </a:r>
          </a:p>
          <a:p>
            <a:r>
              <a:rPr lang="en-US" sz="1100" dirty="0">
                <a:solidFill>
                  <a:srgbClr val="0000FF"/>
                </a:solidFill>
              </a:rPr>
              <a:t>class</a:t>
            </a:r>
            <a:r>
              <a:rPr lang="en-US" sz="1100" dirty="0"/>
              <a:t> type;</a:t>
            </a:r>
          </a:p>
          <a:p>
            <a:r>
              <a:rPr lang="en-US" sz="1100" dirty="0">
                <a:solidFill>
                  <a:srgbClr val="0000FF"/>
                </a:solidFill>
              </a:rPr>
              <a:t>var</a:t>
            </a:r>
            <a:r>
              <a:rPr lang="en-US" sz="1100" dirty="0"/>
              <a:t> diff;</a:t>
            </a:r>
          </a:p>
          <a:p>
            <a:r>
              <a:rPr lang="en-US" sz="1100" b="1" dirty="0">
                <a:solidFill>
                  <a:srgbClr val="000080"/>
                </a:solidFill>
              </a:rPr>
              <a:t>run</a:t>
            </a:r>
            <a:r>
              <a:rPr lang="en-US" sz="1100" dirty="0">
                <a:solidFill>
                  <a:srgbClr val="000000"/>
                </a:solidFill>
              </a:rPr>
              <a:t>;</a:t>
            </a:r>
            <a:endParaRPr lang="en-US" sz="1100" dirty="0">
              <a:solidFill>
                <a:srgbClr val="000080"/>
              </a:solidFill>
              <a:effectLst/>
            </a:endParaRPr>
          </a:p>
        </p:txBody>
      </p:sp>
      <p:pic>
        <p:nvPicPr>
          <p:cNvPr id="19" name="Picture 18">
            <a:extLst>
              <a:ext uri="{FF2B5EF4-FFF2-40B4-BE49-F238E27FC236}">
                <a16:creationId xmlns:a16="http://schemas.microsoft.com/office/drawing/2014/main" id="{C4BB5149-9BE7-C34A-9A3F-D07B14FCB7E4}"/>
              </a:ext>
            </a:extLst>
          </p:cNvPr>
          <p:cNvPicPr>
            <a:picLocks noChangeAspect="1"/>
          </p:cNvPicPr>
          <p:nvPr/>
        </p:nvPicPr>
        <p:blipFill rotWithShape="1">
          <a:blip r:embed="rId5"/>
          <a:srcRect t="3189"/>
          <a:stretch/>
        </p:blipFill>
        <p:spPr>
          <a:xfrm>
            <a:off x="3358725" y="2955379"/>
            <a:ext cx="4470630" cy="1278749"/>
          </a:xfrm>
          <a:prstGeom prst="rect">
            <a:avLst/>
          </a:prstGeom>
        </p:spPr>
      </p:pic>
      <p:sp>
        <p:nvSpPr>
          <p:cNvPr id="18" name="Rectangle 17">
            <a:extLst>
              <a:ext uri="{FF2B5EF4-FFF2-40B4-BE49-F238E27FC236}">
                <a16:creationId xmlns:a16="http://schemas.microsoft.com/office/drawing/2014/main" id="{BB7B2761-D82F-9347-AD3A-9C54FE847B13}"/>
              </a:ext>
            </a:extLst>
          </p:cNvPr>
          <p:cNvSpPr/>
          <p:nvPr/>
        </p:nvSpPr>
        <p:spPr>
          <a:xfrm>
            <a:off x="5167430" y="5916986"/>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F25135C-30C0-6340-B457-2473C521DE39}"/>
              </a:ext>
            </a:extLst>
          </p:cNvPr>
          <p:cNvSpPr/>
          <p:nvPr/>
        </p:nvSpPr>
        <p:spPr>
          <a:xfrm>
            <a:off x="11064240" y="5252787"/>
            <a:ext cx="457200" cy="251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68C5447-D871-A648-9F9C-251019007BFC}"/>
              </a:ext>
            </a:extLst>
          </p:cNvPr>
          <p:cNvSpPr/>
          <p:nvPr/>
        </p:nvSpPr>
        <p:spPr>
          <a:xfrm>
            <a:off x="1082842" y="5328091"/>
            <a:ext cx="4346408" cy="230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a:extLst>
              <a:ext uri="{FF2B5EF4-FFF2-40B4-BE49-F238E27FC236}">
                <a16:creationId xmlns:a16="http://schemas.microsoft.com/office/drawing/2014/main" id="{4952C73B-5EA4-C941-81AE-6BE3845BAE7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263171" y="1717129"/>
            <a:ext cx="6661739" cy="87367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A8D1212E-52C3-F944-B7D5-14DF61CC156D}"/>
              </a:ext>
            </a:extLst>
          </p:cNvPr>
          <p:cNvSpPr txBox="1"/>
          <p:nvPr/>
        </p:nvSpPr>
        <p:spPr>
          <a:xfrm>
            <a:off x="6135370" y="5867400"/>
            <a:ext cx="5447030" cy="830997"/>
          </a:xfrm>
          <a:prstGeom prst="rect">
            <a:avLst/>
          </a:prstGeom>
          <a:noFill/>
        </p:spPr>
        <p:txBody>
          <a:bodyPr wrap="square" rtlCol="0">
            <a:noAutofit/>
          </a:bodyPr>
          <a:lstStyle/>
          <a:p>
            <a:r>
              <a:rPr lang="en-US" sz="1600" dirty="0"/>
              <a:t>There is not enough evidence to suggest the spread is different in the exam scores of those who took the new training vs. the traditional training. </a:t>
            </a:r>
          </a:p>
        </p:txBody>
      </p:sp>
      <p:sp>
        <p:nvSpPr>
          <p:cNvPr id="12" name="TextBox 11"/>
          <p:cNvSpPr txBox="1"/>
          <p:nvPr/>
        </p:nvSpPr>
        <p:spPr>
          <a:xfrm>
            <a:off x="8892540" y="1498471"/>
            <a:ext cx="2689860" cy="707886"/>
          </a:xfrm>
          <a:prstGeom prst="rect">
            <a:avLst/>
          </a:prstGeom>
          <a:noFill/>
        </p:spPr>
        <p:txBody>
          <a:bodyPr wrap="square" rtlCol="0">
            <a:noAutofit/>
          </a:bodyPr>
          <a:lstStyle/>
          <a:p>
            <a:r>
              <a:rPr lang="en-US" sz="2000" dirty="0"/>
              <a:t>H</a:t>
            </a:r>
            <a:r>
              <a:rPr lang="en-US" sz="2000" baseline="-25000" dirty="0"/>
              <a:t>0</a:t>
            </a:r>
            <a:r>
              <a:rPr lang="en-US" sz="2000" dirty="0"/>
              <a:t>: Equal spread</a:t>
            </a:r>
            <a:endParaRPr lang="en-US" sz="2000" baseline="-25000" dirty="0"/>
          </a:p>
          <a:p>
            <a:r>
              <a:rPr lang="en-US" sz="2000" dirty="0"/>
              <a:t>H</a:t>
            </a:r>
            <a:r>
              <a:rPr lang="en-US" sz="2000" baseline="-25000" dirty="0"/>
              <a:t>a</a:t>
            </a:r>
            <a:r>
              <a:rPr lang="en-US" sz="2000" dirty="0"/>
              <a:t>: Different spread</a:t>
            </a:r>
            <a:endParaRPr lang="en-US" sz="2000" baseline="-25000" dirty="0"/>
          </a:p>
        </p:txBody>
      </p:sp>
    </p:spTree>
    <p:extLst>
      <p:ext uri="{BB962C8B-B14F-4D97-AF65-F5344CB8AC3E}">
        <p14:creationId xmlns:p14="http://schemas.microsoft.com/office/powerpoint/2010/main" val="32658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F7ED67A-E6E5-2A46-9DF3-F5175F1A790D}"/>
              </a:ext>
            </a:extLst>
          </p:cNvPr>
          <p:cNvPicPr>
            <a:picLocks noChangeAspect="1"/>
          </p:cNvPicPr>
          <p:nvPr/>
        </p:nvPicPr>
        <p:blipFill rotWithShape="1">
          <a:blip r:embed="rId2"/>
          <a:srcRect l="-554" t="293" r="1" b="-1"/>
          <a:stretch/>
        </p:blipFill>
        <p:spPr>
          <a:xfrm>
            <a:off x="8534400" y="4953000"/>
            <a:ext cx="3048002" cy="869950"/>
          </a:xfrm>
          <a:prstGeom prst="rect">
            <a:avLst/>
          </a:prstGeom>
        </p:spPr>
      </p:pic>
      <p:pic>
        <p:nvPicPr>
          <p:cNvPr id="29" name="Picture 28">
            <a:extLst>
              <a:ext uri="{FF2B5EF4-FFF2-40B4-BE49-F238E27FC236}">
                <a16:creationId xmlns:a16="http://schemas.microsoft.com/office/drawing/2014/main" id="{5272B2B5-63EA-5543-8E04-7AD3C61112D2}"/>
              </a:ext>
            </a:extLst>
          </p:cNvPr>
          <p:cNvPicPr>
            <a:picLocks noChangeAspect="1"/>
          </p:cNvPicPr>
          <p:nvPr/>
        </p:nvPicPr>
        <p:blipFill rotWithShape="1">
          <a:blip r:embed="rId3"/>
          <a:srcRect l="-1" r="-1" b="-967"/>
          <a:stretch/>
        </p:blipFill>
        <p:spPr>
          <a:xfrm>
            <a:off x="609599" y="4914809"/>
            <a:ext cx="5276851" cy="1818649"/>
          </a:xfrm>
          <a:prstGeom prst="rect">
            <a:avLst/>
          </a:prstGeom>
        </p:spPr>
      </p:pic>
      <p:sp>
        <p:nvSpPr>
          <p:cNvPr id="2" name="Title 1"/>
          <p:cNvSpPr>
            <a:spLocks noGrp="1"/>
          </p:cNvSpPr>
          <p:nvPr>
            <p:ph type="title"/>
          </p:nvPr>
        </p:nvSpPr>
        <p:spPr/>
        <p:txBody>
          <a:bodyPr/>
          <a:lstStyle/>
          <a:p>
            <a:r>
              <a:rPr lang="en-US" dirty="0"/>
              <a:t>Levene’s Test (Mean)</a:t>
            </a:r>
          </a:p>
        </p:txBody>
      </p:sp>
      <p:sp>
        <p:nvSpPr>
          <p:cNvPr id="14" name="TextBox 13"/>
          <p:cNvSpPr txBox="1"/>
          <p:nvPr/>
        </p:nvSpPr>
        <p:spPr>
          <a:xfrm>
            <a:off x="8892540" y="1498471"/>
            <a:ext cx="2689860" cy="707886"/>
          </a:xfrm>
          <a:prstGeom prst="rect">
            <a:avLst/>
          </a:prstGeom>
          <a:noFill/>
        </p:spPr>
        <p:txBody>
          <a:bodyPr wrap="square" rtlCol="0">
            <a:noAutofit/>
          </a:bodyPr>
          <a:lstStyle/>
          <a:p>
            <a:r>
              <a:rPr lang="en-US" sz="2000" dirty="0"/>
              <a:t>H</a:t>
            </a:r>
            <a:r>
              <a:rPr lang="en-US" sz="2000" baseline="-25000" dirty="0"/>
              <a:t>0</a:t>
            </a:r>
            <a:r>
              <a:rPr lang="en-US" sz="2000" dirty="0"/>
              <a:t>: Equal spread</a:t>
            </a:r>
            <a:endParaRPr lang="en-US" sz="2000" baseline="-25000" dirty="0"/>
          </a:p>
          <a:p>
            <a:r>
              <a:rPr lang="en-US" sz="2000" dirty="0"/>
              <a:t>H</a:t>
            </a:r>
            <a:r>
              <a:rPr lang="en-US" sz="2000" baseline="-25000" dirty="0"/>
              <a:t>a</a:t>
            </a:r>
            <a:r>
              <a:rPr lang="en-US" sz="2000" dirty="0"/>
              <a:t>: Different spread</a:t>
            </a:r>
            <a:endParaRPr lang="en-US" sz="2000" baseline="-25000" dirty="0"/>
          </a:p>
        </p:txBody>
      </p:sp>
      <p:sp>
        <p:nvSpPr>
          <p:cNvPr id="15" name="Rectangle 14">
            <a:extLst>
              <a:ext uri="{FF2B5EF4-FFF2-40B4-BE49-F238E27FC236}">
                <a16:creationId xmlns:a16="http://schemas.microsoft.com/office/drawing/2014/main" id="{646BC272-69E7-714A-96AF-FE8AC0EEA28C}"/>
              </a:ext>
            </a:extLst>
          </p:cNvPr>
          <p:cNvSpPr/>
          <p:nvPr/>
        </p:nvSpPr>
        <p:spPr>
          <a:xfrm>
            <a:off x="609600" y="1398687"/>
            <a:ext cx="2083904" cy="3600986"/>
          </a:xfrm>
          <a:prstGeom prst="rect">
            <a:avLst/>
          </a:prstGeom>
        </p:spPr>
        <p:txBody>
          <a:bodyPr wrap="square">
            <a:noAutofit/>
          </a:bodyPr>
          <a:lstStyle/>
          <a:p>
            <a:r>
              <a:rPr lang="en-US" sz="1200" b="1" dirty="0">
                <a:solidFill>
                  <a:srgbClr val="000080"/>
                </a:solidFill>
              </a:rPr>
              <a:t>data</a:t>
            </a:r>
            <a:r>
              <a:rPr lang="en-US" sz="1200" dirty="0"/>
              <a:t> exam;</a:t>
            </a:r>
          </a:p>
          <a:p>
            <a:r>
              <a:rPr lang="en-US" sz="1200" dirty="0">
                <a:solidFill>
                  <a:srgbClr val="0000FF"/>
                </a:solidFill>
              </a:rPr>
              <a:t>input</a:t>
            </a:r>
            <a:r>
              <a:rPr lang="en-US" sz="1200" dirty="0"/>
              <a:t> score type $;</a:t>
            </a:r>
          </a:p>
          <a:p>
            <a:r>
              <a:rPr lang="en-US" sz="1200" dirty="0">
                <a:solidFill>
                  <a:srgbClr val="0000FF"/>
                </a:solidFill>
              </a:rPr>
              <a:t>datalines</a:t>
            </a:r>
            <a:r>
              <a:rPr lang="en-US" sz="1200" dirty="0">
                <a:solidFill>
                  <a:srgbClr val="000000"/>
                </a:solidFill>
              </a:rPr>
              <a:t>;</a:t>
            </a:r>
            <a:endParaRPr lang="en-US" sz="1200" dirty="0">
              <a:solidFill>
                <a:srgbClr val="0000FF"/>
              </a:solidFill>
            </a:endParaRPr>
          </a:p>
          <a:p>
            <a:r>
              <a:rPr lang="en-US" sz="1200" dirty="0"/>
              <a:t>37 New</a:t>
            </a:r>
          </a:p>
          <a:p>
            <a:r>
              <a:rPr lang="en-US" sz="1200" dirty="0"/>
              <a:t>49 New</a:t>
            </a:r>
          </a:p>
          <a:p>
            <a:r>
              <a:rPr lang="en-US" sz="1200" dirty="0"/>
              <a:t>55 New</a:t>
            </a:r>
          </a:p>
          <a:p>
            <a:r>
              <a:rPr lang="en-US" sz="1200" dirty="0"/>
              <a:t>77 New</a:t>
            </a:r>
          </a:p>
          <a:p>
            <a:r>
              <a:rPr lang="en-US" sz="1200" dirty="0"/>
              <a:t>23 Traditional</a:t>
            </a:r>
          </a:p>
          <a:p>
            <a:r>
              <a:rPr lang="en-US" sz="1200" dirty="0"/>
              <a:t>31 Traditional</a:t>
            </a:r>
          </a:p>
          <a:p>
            <a:r>
              <a:rPr lang="en-US" sz="1200" dirty="0"/>
              <a:t>46 Traditional</a:t>
            </a:r>
          </a:p>
          <a:p>
            <a:r>
              <a:rPr lang="en-US" sz="1200" dirty="0"/>
              <a:t>;</a:t>
            </a:r>
          </a:p>
          <a:p>
            <a:endParaRPr lang="en-US" sz="1200" dirty="0"/>
          </a:p>
          <a:p>
            <a:r>
              <a:rPr lang="en-US" sz="1200" b="1" dirty="0">
                <a:solidFill>
                  <a:srgbClr val="000080"/>
                </a:solidFill>
              </a:rPr>
              <a:t>proc</a:t>
            </a:r>
            <a:r>
              <a:rPr lang="en-US" sz="1200" dirty="0"/>
              <a:t> </a:t>
            </a:r>
            <a:r>
              <a:rPr lang="en-US" sz="1200" b="1" dirty="0">
                <a:solidFill>
                  <a:srgbClr val="000080"/>
                </a:solidFill>
              </a:rPr>
              <a:t>glm</a:t>
            </a:r>
            <a:r>
              <a:rPr lang="en-US" sz="1200" dirty="0"/>
              <a:t> </a:t>
            </a:r>
            <a:r>
              <a:rPr lang="en-US" sz="1200" dirty="0">
                <a:solidFill>
                  <a:srgbClr val="0000FF"/>
                </a:solidFill>
              </a:rPr>
              <a:t>data</a:t>
            </a:r>
            <a:r>
              <a:rPr lang="en-US" sz="1200" dirty="0"/>
              <a:t> = exam;</a:t>
            </a:r>
          </a:p>
          <a:p>
            <a:r>
              <a:rPr lang="en-US" sz="1200" dirty="0">
                <a:solidFill>
                  <a:srgbClr val="0000FF"/>
                </a:solidFill>
              </a:rPr>
              <a:t>class</a:t>
            </a:r>
            <a:r>
              <a:rPr lang="en-US" sz="1200" dirty="0"/>
              <a:t> type;</a:t>
            </a:r>
          </a:p>
          <a:p>
            <a:r>
              <a:rPr lang="en-US" sz="1200" dirty="0">
                <a:solidFill>
                  <a:srgbClr val="0000FF"/>
                </a:solidFill>
              </a:rPr>
              <a:t>model</a:t>
            </a:r>
            <a:r>
              <a:rPr lang="en-US" sz="1200" dirty="0"/>
              <a:t> score = type;</a:t>
            </a:r>
          </a:p>
          <a:p>
            <a:r>
              <a:rPr lang="en-US" sz="1200" dirty="0">
                <a:solidFill>
                  <a:srgbClr val="0000FF"/>
                </a:solidFill>
              </a:rPr>
              <a:t>means</a:t>
            </a:r>
            <a:r>
              <a:rPr lang="en-US" sz="1200" dirty="0"/>
              <a:t> type / </a:t>
            </a:r>
            <a:r>
              <a:rPr lang="en-US" sz="1200" dirty="0">
                <a:solidFill>
                  <a:srgbClr val="0000FF"/>
                </a:solidFill>
              </a:rPr>
              <a:t>hovtest</a:t>
            </a:r>
            <a:r>
              <a:rPr lang="en-US" sz="1200" dirty="0"/>
              <a:t>=levene(</a:t>
            </a:r>
            <a:r>
              <a:rPr lang="en-US" sz="1200" dirty="0">
                <a:solidFill>
                  <a:schemeClr val="accent1">
                    <a:lumMod val="75000"/>
                  </a:schemeClr>
                </a:solidFill>
              </a:rPr>
              <a:t>type </a:t>
            </a:r>
            <a:r>
              <a:rPr lang="en-US" sz="1200" dirty="0"/>
              <a:t>= abs);</a:t>
            </a:r>
          </a:p>
          <a:p>
            <a:r>
              <a:rPr lang="en-US" sz="1200" b="1" dirty="0">
                <a:solidFill>
                  <a:srgbClr val="000080"/>
                </a:solidFill>
              </a:rPr>
              <a:t>run</a:t>
            </a:r>
            <a:r>
              <a:rPr lang="en-US" sz="1200" dirty="0">
                <a:solidFill>
                  <a:srgbClr val="000000"/>
                </a:solidFill>
              </a:rPr>
              <a:t>;</a:t>
            </a:r>
            <a:endParaRPr lang="en-US" sz="1200" dirty="0">
              <a:solidFill>
                <a:srgbClr val="000080"/>
              </a:solidFill>
              <a:effectLst/>
            </a:endParaRPr>
          </a:p>
        </p:txBody>
      </p:sp>
      <p:sp>
        <p:nvSpPr>
          <p:cNvPr id="20" name="TextBox 19">
            <a:extLst>
              <a:ext uri="{FF2B5EF4-FFF2-40B4-BE49-F238E27FC236}">
                <a16:creationId xmlns:a16="http://schemas.microsoft.com/office/drawing/2014/main" id="{A8D1212E-52C3-F944-B7D5-14DF61CC156D}"/>
              </a:ext>
            </a:extLst>
          </p:cNvPr>
          <p:cNvSpPr txBox="1"/>
          <p:nvPr/>
        </p:nvSpPr>
        <p:spPr>
          <a:xfrm>
            <a:off x="6135370" y="5867400"/>
            <a:ext cx="5447030" cy="830997"/>
          </a:xfrm>
          <a:prstGeom prst="rect">
            <a:avLst/>
          </a:prstGeom>
          <a:noFill/>
        </p:spPr>
        <p:txBody>
          <a:bodyPr wrap="square" rtlCol="0">
            <a:noAutofit/>
          </a:bodyPr>
          <a:lstStyle/>
          <a:p>
            <a:r>
              <a:rPr lang="en-US" sz="1600" dirty="0"/>
              <a:t>There is not enough evidence to suggest the spread is different in the exam scores of those who took the new training vs. the traditional training. </a:t>
            </a:r>
          </a:p>
        </p:txBody>
      </p:sp>
      <p:pic>
        <p:nvPicPr>
          <p:cNvPr id="24" name="Picture 2">
            <a:extLst>
              <a:ext uri="{FF2B5EF4-FFF2-40B4-BE49-F238E27FC236}">
                <a16:creationId xmlns:a16="http://schemas.microsoft.com/office/drawing/2014/main" id="{4952C73B-5EA4-C941-81AE-6BE3845BAE7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3171" y="1717129"/>
            <a:ext cx="6661739" cy="87367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a:extLst>
              <a:ext uri="{FF2B5EF4-FFF2-40B4-BE49-F238E27FC236}">
                <a16:creationId xmlns:a16="http://schemas.microsoft.com/office/drawing/2014/main" id="{F9259B0A-7A5A-5146-923A-0D114F8BDECD}"/>
              </a:ext>
            </a:extLst>
          </p:cNvPr>
          <p:cNvSpPr/>
          <p:nvPr/>
        </p:nvSpPr>
        <p:spPr>
          <a:xfrm>
            <a:off x="9344660" y="2206357"/>
            <a:ext cx="2237740" cy="2800767"/>
          </a:xfrm>
          <a:prstGeom prst="rect">
            <a:avLst/>
          </a:prstGeom>
        </p:spPr>
        <p:txBody>
          <a:bodyPr wrap="square">
            <a:noAutofit/>
          </a:bodyPr>
          <a:lstStyle/>
          <a:p>
            <a:r>
              <a:rPr lang="en-US" sz="1100" b="1" dirty="0">
                <a:solidFill>
                  <a:srgbClr val="000080"/>
                </a:solidFill>
              </a:rPr>
              <a:t>data</a:t>
            </a:r>
            <a:r>
              <a:rPr lang="en-US" sz="1100" dirty="0"/>
              <a:t> meandiff;</a:t>
            </a:r>
          </a:p>
          <a:p>
            <a:r>
              <a:rPr lang="en-US" sz="1100" dirty="0">
                <a:solidFill>
                  <a:srgbClr val="0000FF"/>
                </a:solidFill>
              </a:rPr>
              <a:t>input</a:t>
            </a:r>
            <a:r>
              <a:rPr lang="en-US" sz="1100" dirty="0"/>
              <a:t> diff type$;</a:t>
            </a:r>
          </a:p>
          <a:p>
            <a:r>
              <a:rPr lang="en-US" sz="1100" dirty="0">
                <a:solidFill>
                  <a:srgbClr val="0000FF"/>
                </a:solidFill>
              </a:rPr>
              <a:t>datalines</a:t>
            </a:r>
            <a:r>
              <a:rPr lang="en-US" sz="1100" dirty="0">
                <a:solidFill>
                  <a:srgbClr val="000000"/>
                </a:solidFill>
              </a:rPr>
              <a:t>;</a:t>
            </a:r>
            <a:endParaRPr lang="en-US" sz="1100" dirty="0">
              <a:solidFill>
                <a:srgbClr val="0000FF"/>
              </a:solidFill>
            </a:endParaRPr>
          </a:p>
          <a:p>
            <a:r>
              <a:rPr lang="en-US" sz="1100" dirty="0"/>
              <a:t>17.5 New</a:t>
            </a:r>
          </a:p>
          <a:p>
            <a:r>
              <a:rPr lang="en-US" sz="1100" dirty="0"/>
              <a:t>5.5 New</a:t>
            </a:r>
          </a:p>
          <a:p>
            <a:r>
              <a:rPr lang="en-US" sz="1100" dirty="0"/>
              <a:t>0.5 New</a:t>
            </a:r>
          </a:p>
          <a:p>
            <a:r>
              <a:rPr lang="en-US" sz="1100" dirty="0"/>
              <a:t>22.5 New</a:t>
            </a:r>
          </a:p>
          <a:p>
            <a:r>
              <a:rPr lang="en-US" sz="1100" dirty="0"/>
              <a:t>10.3333 Traditional</a:t>
            </a:r>
          </a:p>
          <a:p>
            <a:r>
              <a:rPr lang="en-US" sz="1100" dirty="0"/>
              <a:t>2.3333 Traditional</a:t>
            </a:r>
          </a:p>
          <a:p>
            <a:r>
              <a:rPr lang="en-US" sz="1100" dirty="0"/>
              <a:t>12.6666 Traditional</a:t>
            </a:r>
          </a:p>
          <a:p>
            <a:r>
              <a:rPr lang="en-US" sz="1100" dirty="0"/>
              <a:t>;</a:t>
            </a:r>
          </a:p>
          <a:p>
            <a:endParaRPr lang="en-US" sz="1100" dirty="0"/>
          </a:p>
          <a:p>
            <a:r>
              <a:rPr lang="en-US" sz="1100" b="1" dirty="0">
                <a:solidFill>
                  <a:srgbClr val="000080"/>
                </a:solidFill>
              </a:rPr>
              <a:t>proc</a:t>
            </a:r>
            <a:r>
              <a:rPr lang="en-US" sz="1100" dirty="0"/>
              <a:t> </a:t>
            </a:r>
            <a:r>
              <a:rPr lang="en-US" sz="1100" b="1" dirty="0">
                <a:solidFill>
                  <a:srgbClr val="000080"/>
                </a:solidFill>
              </a:rPr>
              <a:t>ttest</a:t>
            </a:r>
            <a:r>
              <a:rPr lang="en-US" sz="1100" dirty="0"/>
              <a:t> </a:t>
            </a:r>
            <a:r>
              <a:rPr lang="en-US" sz="1100" dirty="0">
                <a:solidFill>
                  <a:srgbClr val="0000FF"/>
                </a:solidFill>
              </a:rPr>
              <a:t>data</a:t>
            </a:r>
            <a:r>
              <a:rPr lang="en-US" sz="1100" dirty="0"/>
              <a:t> = meandiff;</a:t>
            </a:r>
          </a:p>
          <a:p>
            <a:r>
              <a:rPr lang="en-US" sz="1100" dirty="0">
                <a:solidFill>
                  <a:srgbClr val="0000FF"/>
                </a:solidFill>
              </a:rPr>
              <a:t>class</a:t>
            </a:r>
            <a:r>
              <a:rPr lang="en-US" sz="1100" dirty="0"/>
              <a:t> type;</a:t>
            </a:r>
          </a:p>
          <a:p>
            <a:r>
              <a:rPr lang="en-US" sz="1100" dirty="0">
                <a:solidFill>
                  <a:srgbClr val="0000FF"/>
                </a:solidFill>
              </a:rPr>
              <a:t>var</a:t>
            </a:r>
            <a:r>
              <a:rPr lang="en-US" sz="1100" dirty="0"/>
              <a:t> diff;</a:t>
            </a:r>
          </a:p>
          <a:p>
            <a:r>
              <a:rPr lang="en-US" sz="1100" b="1" dirty="0">
                <a:solidFill>
                  <a:srgbClr val="000080"/>
                </a:solidFill>
              </a:rPr>
              <a:t>run</a:t>
            </a:r>
            <a:r>
              <a:rPr lang="en-US" sz="1100" dirty="0">
                <a:solidFill>
                  <a:srgbClr val="000000"/>
                </a:solidFill>
              </a:rPr>
              <a:t>;</a:t>
            </a:r>
            <a:endParaRPr lang="en-US" sz="1100" dirty="0">
              <a:solidFill>
                <a:srgbClr val="000080"/>
              </a:solidFill>
            </a:endParaRPr>
          </a:p>
        </p:txBody>
      </p:sp>
      <p:pic>
        <p:nvPicPr>
          <p:cNvPr id="39" name="Picture 38">
            <a:extLst>
              <a:ext uri="{FF2B5EF4-FFF2-40B4-BE49-F238E27FC236}">
                <a16:creationId xmlns:a16="http://schemas.microsoft.com/office/drawing/2014/main" id="{73DC3B78-A105-6543-826B-AD89EFCB9B4E}"/>
              </a:ext>
            </a:extLst>
          </p:cNvPr>
          <p:cNvPicPr>
            <a:picLocks noChangeAspect="1"/>
          </p:cNvPicPr>
          <p:nvPr/>
        </p:nvPicPr>
        <p:blipFill>
          <a:blip r:embed="rId5"/>
          <a:stretch>
            <a:fillRect/>
          </a:stretch>
        </p:blipFill>
        <p:spPr>
          <a:xfrm>
            <a:off x="3358725" y="2955379"/>
            <a:ext cx="4495915" cy="1286366"/>
          </a:xfrm>
          <a:prstGeom prst="rect">
            <a:avLst/>
          </a:prstGeom>
        </p:spPr>
      </p:pic>
      <p:sp>
        <p:nvSpPr>
          <p:cNvPr id="16" name="Rectangle 15">
            <a:extLst>
              <a:ext uri="{FF2B5EF4-FFF2-40B4-BE49-F238E27FC236}">
                <a16:creationId xmlns:a16="http://schemas.microsoft.com/office/drawing/2014/main" id="{BB7B2761-D82F-9347-AD3A-9C54FE847B13}"/>
              </a:ext>
            </a:extLst>
          </p:cNvPr>
          <p:cNvSpPr/>
          <p:nvPr/>
        </p:nvSpPr>
        <p:spPr>
          <a:xfrm>
            <a:off x="5167430" y="5916986"/>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F25135C-30C0-6340-B457-2473C521DE39}"/>
              </a:ext>
            </a:extLst>
          </p:cNvPr>
          <p:cNvSpPr/>
          <p:nvPr/>
        </p:nvSpPr>
        <p:spPr>
          <a:xfrm>
            <a:off x="11064240" y="5252787"/>
            <a:ext cx="457200" cy="251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68C5447-D871-A648-9F9C-251019007BFC}"/>
              </a:ext>
            </a:extLst>
          </p:cNvPr>
          <p:cNvSpPr/>
          <p:nvPr/>
        </p:nvSpPr>
        <p:spPr>
          <a:xfrm>
            <a:off x="1082842" y="5328091"/>
            <a:ext cx="4346408" cy="230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295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Formalize this Test into Six Steps!</a:t>
            </a:r>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p:txBody>
              <a:bodyPr/>
              <a:lstStyle/>
              <a:p>
                <a:pPr marL="0" indent="0">
                  <a:buNone/>
                </a:pPr>
                <a:r>
                  <a:rPr lang="en-US" sz="2000" dirty="0"/>
                  <a:t>We would like to test the claim that the mean score of the Intrinsic group is different than that of the Extrinsic group</a:t>
                </a:r>
                <a14:m>
                  <m:oMath xmlns:m="http://schemas.openxmlformats.org/officeDocument/2006/math">
                    <m:r>
                      <a:rPr lang="en-US" sz="2000">
                        <a:latin typeface="Cambria Math" panose="02040503050406030204" pitchFamily="18" charset="0"/>
                      </a:rPr>
                      <m:t>.</m:t>
                    </m:r>
                  </m:oMath>
                </a14:m>
                <a:r>
                  <a:rPr lang="en-US" sz="2000" dirty="0"/>
                  <a:t> To do this, we take a sample of size n</a:t>
                </a:r>
                <a:r>
                  <a:rPr lang="en-US" sz="2000" baseline="-25000" dirty="0"/>
                  <a:t>I</a:t>
                </a:r>
                <a:r>
                  <a:rPr lang="en-US" sz="2000" dirty="0"/>
                  <a:t> = 24 and n</a:t>
                </a:r>
                <a:r>
                  <a:rPr lang="en-US" sz="2000" baseline="-25000" dirty="0"/>
                  <a:t>E</a:t>
                </a:r>
                <a:r>
                  <a:rPr lang="en-US" sz="2000" dirty="0"/>
                  <a:t> = 23 and find that </a:t>
                </a:r>
                <a14:m>
                  <m:oMath xmlns:m="http://schemas.openxmlformats.org/officeDocument/2006/math">
                    <m:acc>
                      <m:accPr>
                        <m:chr m:val="̅"/>
                        <m:ctrlPr>
                          <a:rPr lang="en-US" sz="2000" i="1">
                            <a:latin typeface="Cambria Math" panose="02040503050406030204" pitchFamily="18" charset="0"/>
                          </a:rPr>
                        </m:ctrlPr>
                      </m:accPr>
                      <m:e>
                        <m:r>
                          <a:rPr lang="en-US" sz="2000">
                            <a:latin typeface="Cambria Math" panose="02040503050406030204" pitchFamily="18" charset="0"/>
                          </a:rPr>
                          <m:t>𝑥</m:t>
                        </m:r>
                      </m:e>
                    </m:acc>
                  </m:oMath>
                </a14:m>
                <a:r>
                  <a:rPr lang="en-US" sz="2000" baseline="-25000" dirty="0"/>
                  <a:t>I</a:t>
                </a:r>
                <a:r>
                  <a:rPr lang="en-US" sz="2000" dirty="0"/>
                  <a:t> = 19.88 points, </a:t>
                </a:r>
                <a14:m>
                  <m:oMath xmlns:m="http://schemas.openxmlformats.org/officeDocument/2006/math">
                    <m:acc>
                      <m:accPr>
                        <m:chr m:val="̅"/>
                        <m:ctrlPr>
                          <a:rPr lang="en-US" sz="2000" i="1">
                            <a:latin typeface="Cambria Math" panose="02040503050406030204" pitchFamily="18" charset="0"/>
                          </a:rPr>
                        </m:ctrlPr>
                      </m:accPr>
                      <m:e>
                        <m:r>
                          <a:rPr lang="en-US" sz="2000">
                            <a:latin typeface="Cambria Math" panose="02040503050406030204" pitchFamily="18" charset="0"/>
                          </a:rPr>
                          <m:t>𝑥</m:t>
                        </m:r>
                      </m:e>
                    </m:acc>
                    <m:r>
                      <m:rPr>
                        <m:sty m:val="p"/>
                      </m:rPr>
                      <a:rPr lang="en-US" sz="2000" baseline="-25000">
                        <a:latin typeface="Cambria Math" panose="02040503050406030204" pitchFamily="18" charset="0"/>
                      </a:rPr>
                      <m:t>E</m:t>
                    </m:r>
                  </m:oMath>
                </a14:m>
                <a:r>
                  <a:rPr lang="en-US" sz="2000" dirty="0"/>
                  <a:t> = 15.74, s</a:t>
                </a:r>
                <a:r>
                  <a:rPr lang="en-US" sz="2000" baseline="-25000" dirty="0"/>
                  <a:t>I</a:t>
                </a:r>
                <a:r>
                  <a:rPr lang="en-US" sz="2000" dirty="0"/>
                  <a:t> = 4.44, and s</a:t>
                </a:r>
                <a:r>
                  <a:rPr lang="en-US" sz="2000" baseline="-25000" dirty="0"/>
                  <a:t>E </a:t>
                </a:r>
                <a:r>
                  <a:rPr lang="en-US" sz="2000" dirty="0"/>
                  <a:t>= 5.25 points. </a:t>
                </a:r>
              </a:p>
              <a:p>
                <a:r>
                  <a:rPr lang="en-US" sz="2000" dirty="0"/>
                  <a:t>Step 1: Identify the null (H</a:t>
                </a:r>
                <a:r>
                  <a:rPr lang="en-US" sz="2000" baseline="-25000" dirty="0"/>
                  <a:t>0</a:t>
                </a:r>
                <a:r>
                  <a:rPr lang="en-US" sz="2000" dirty="0"/>
                  <a:t>) and alternative (H</a:t>
                </a:r>
                <a:r>
                  <a:rPr lang="en-US" sz="2000" baseline="-25000" dirty="0"/>
                  <a:t>a</a:t>
                </a:r>
                <a:r>
                  <a:rPr lang="en-US" sz="2000" dirty="0"/>
                  <a:t>) hypotheses.</a:t>
                </a:r>
              </a:p>
              <a:p>
                <a:r>
                  <a:rPr lang="en-US" sz="2000" dirty="0"/>
                  <a:t>Step 2: Draw and shade and find the critical value.</a:t>
                </a:r>
              </a:p>
              <a:p>
                <a:pPr>
                  <a:spcBef>
                    <a:spcPts val="6000"/>
                  </a:spcBef>
                </a:pPr>
                <a:r>
                  <a:rPr lang="en-US" sz="2000" dirty="0"/>
                  <a:t>Step 4: Find the </a:t>
                </a:r>
                <a:r>
                  <a:rPr lang="en-US" sz="2000" i="1" dirty="0"/>
                  <a:t>p</a:t>
                </a:r>
                <a:r>
                  <a:rPr lang="en-US" sz="2000" dirty="0"/>
                  <a:t>-value: </a:t>
                </a:r>
                <a:r>
                  <a:rPr lang="en-US" sz="2000" i="1" dirty="0"/>
                  <a:t>p</a:t>
                </a:r>
                <a:r>
                  <a:rPr lang="en-US" sz="2000" dirty="0"/>
                  <a:t>-value: P(</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𝑥</m:t>
                                </m:r>
                              </m:e>
                            </m:acc>
                          </m:e>
                          <m:sub>
                            <m:r>
                              <a:rPr lang="en-US" sz="2000">
                                <a:latin typeface="Cambria Math" panose="02040503050406030204" pitchFamily="18" charset="0"/>
                              </a:rPr>
                              <m:t>𝐼</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𝑥</m:t>
                                </m:r>
                              </m:e>
                            </m:acc>
                          </m:e>
                          <m:sub>
                            <m:r>
                              <a:rPr lang="en-US" sz="2000">
                                <a:latin typeface="Cambria Math" panose="02040503050406030204" pitchFamily="18" charset="0"/>
                              </a:rPr>
                              <m:t>𝐸</m:t>
                            </m:r>
                          </m:sub>
                        </m:sSub>
                      </m:e>
                    </m:d>
                    <m:r>
                      <a:rPr lang="en-US" sz="2000">
                        <a:latin typeface="Cambria Math" panose="02040503050406030204" pitchFamily="18" charset="0"/>
                      </a:rPr>
                      <m:t>&gt;2.93 | µ</m:t>
                    </m:r>
                    <m:r>
                      <a:rPr lang="en-US" sz="2000" baseline="-25000">
                        <a:latin typeface="Cambria Math" panose="02040503050406030204" pitchFamily="18" charset="0"/>
                      </a:rPr>
                      <m:t>𝐼</m:t>
                    </m:r>
                    <m:r>
                      <a:rPr lang="en-US" sz="2000">
                        <a:latin typeface="Cambria Math" panose="02040503050406030204" pitchFamily="18" charset="0"/>
                      </a:rPr>
                      <m:t>−µ</m:t>
                    </m:r>
                    <m:r>
                      <a:rPr lang="en-US" sz="2000" baseline="-25000">
                        <a:latin typeface="Cambria Math" panose="02040503050406030204" pitchFamily="18" charset="0"/>
                      </a:rPr>
                      <m:t>𝐸</m:t>
                    </m:r>
                    <m:r>
                      <m:rPr>
                        <m:nor/>
                      </m:rPr>
                      <a:rPr lang="en-US" sz="2000"/>
                      <m:t> = 0</m:t>
                    </m:r>
                    <m:r>
                      <a:rPr lang="en-US" sz="2000">
                        <a:latin typeface="Cambria Math" panose="02040503050406030204" pitchFamily="18" charset="0"/>
                      </a:rPr>
                      <m:t>)</m:t>
                    </m:r>
                  </m:oMath>
                </a14:m>
                <a:r>
                  <a:rPr lang="en-US" sz="2000" dirty="0"/>
                  <a:t> = 0.0054 &lt; 0.01</a:t>
                </a:r>
              </a:p>
              <a:p>
                <a:r>
                  <a:rPr lang="en-US" sz="2000" dirty="0"/>
                  <a:t>Step 5: </a:t>
                </a:r>
                <a:r>
                  <a:rPr lang="en-US" sz="2000" b="1" dirty="0"/>
                  <a:t>Reject</a:t>
                </a:r>
                <a:r>
                  <a:rPr lang="en-US" sz="2000" dirty="0"/>
                  <a:t> H</a:t>
                </a:r>
                <a:r>
                  <a:rPr lang="en-US" sz="2000" baseline="-25000" dirty="0"/>
                  <a:t>0</a:t>
                </a:r>
                <a:r>
                  <a:rPr lang="en-US" sz="2000" dirty="0"/>
                  <a:t>.</a:t>
                </a:r>
              </a:p>
              <a:p>
                <a:r>
                  <a:rPr lang="en-US" sz="2000" dirty="0"/>
                  <a:t>Step 6: There is sufficient evidence to suggest that those who receive the Intrinsic treatment have a different mean score than those who receive the Extrinsic treatment (</a:t>
                </a:r>
                <a:r>
                  <a:rPr lang="en-US" sz="2000" b="1" i="1" dirty="0">
                    <a:solidFill>
                      <a:srgbClr val="FF0000"/>
                    </a:solidFill>
                  </a:rPr>
                  <a:t>p</a:t>
                </a:r>
                <a:r>
                  <a:rPr lang="en-US" sz="2000" b="1" dirty="0">
                    <a:solidFill>
                      <a:srgbClr val="FF0000"/>
                    </a:solidFill>
                  </a:rPr>
                  <a:t>-value = 0.0054 from a </a:t>
                </a:r>
                <a:r>
                  <a:rPr lang="en-US" sz="2000" b="1" i="1" dirty="0">
                    <a:solidFill>
                      <a:srgbClr val="FF0000"/>
                    </a:solidFill>
                  </a:rPr>
                  <a:t>t</a:t>
                </a:r>
                <a:r>
                  <a:rPr lang="en-US" sz="2000" b="1" dirty="0">
                    <a:solidFill>
                      <a:srgbClr val="FF0000"/>
                    </a:solidFill>
                  </a:rPr>
                  <a:t>-test</a:t>
                </a:r>
                <a:r>
                  <a:rPr lang="en-US" sz="2000" dirty="0"/>
                  <a:t>). We can also claim that the mean intrinsic score is greater than the extrinsic one since the difference in sample means favors the Intrinsic group. (The burden of rejecting the null hypothesis for a one-tailed test is less than a two-tailed test, given the test is in the relevant direction.)</a:t>
                </a: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blipFill>
                <a:blip r:embed="rId2"/>
                <a:stretch>
                  <a:fillRect l="-556" t="-674" r="-111" b="-156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055892" y="2262336"/>
                <a:ext cx="1571584" cy="633635"/>
              </a:xfrm>
              <a:prstGeom prst="rect">
                <a:avLst/>
              </a:prstGeom>
              <a:noFill/>
            </p:spPr>
            <p:txBody>
              <a:bodyPr wrap="none" rtlCol="0">
                <a:noAutofit/>
              </a:bodyPr>
              <a:lstStyle/>
              <a:p>
                <a:r>
                  <a:rPr lang="en-US" sz="1600" dirty="0"/>
                  <a:t>H</a:t>
                </a:r>
                <a:r>
                  <a:rPr lang="en-US" sz="1600" baseline="-25000" dirty="0"/>
                  <a:t>0</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 0</a:t>
                </a:r>
              </a:p>
            </p:txBody>
          </p:sp>
        </mc:Choice>
        <mc:Fallback xmlns="">
          <p:sp>
            <p:nvSpPr>
              <p:cNvPr id="12" name="TextBox 11"/>
              <p:cNvSpPr txBox="1">
                <a:spLocks noRot="1" noChangeAspect="1" noMove="1" noResize="1" noEditPoints="1" noAdjustHandles="1" noChangeArrowheads="1" noChangeShapeType="1" noTextEdit="1"/>
              </p:cNvSpPr>
              <p:nvPr/>
            </p:nvSpPr>
            <p:spPr>
              <a:xfrm>
                <a:off x="8055892" y="2262336"/>
                <a:ext cx="1571584" cy="633635"/>
              </a:xfrm>
              <a:prstGeom prst="rect">
                <a:avLst/>
              </a:prstGeom>
              <a:blipFill>
                <a:blip r:embed="rId3"/>
                <a:stretch>
                  <a:fillRect l="-2335" r="-3113" b="-11538"/>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srcRect l="4080" t="8802" b="3694"/>
          <a:stretch/>
        </p:blipFill>
        <p:spPr>
          <a:xfrm>
            <a:off x="3124200" y="3352800"/>
            <a:ext cx="2286000" cy="6971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9376613" y="3388620"/>
                <a:ext cx="1654171" cy="625492"/>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200" i="1">
                          <a:latin typeface="Cambria Math"/>
                        </a:rPr>
                        <m:t>𝑡</m:t>
                      </m:r>
                      <m:r>
                        <a:rPr lang="en-US" sz="1200" i="1">
                          <a:latin typeface="Cambria Math"/>
                        </a:rPr>
                        <m:t>=</m:t>
                      </m:r>
                      <m:f>
                        <m:fPr>
                          <m:ctrlPr>
                            <a:rPr lang="en-US" sz="1200" i="1">
                              <a:latin typeface="Cambria Math" panose="02040503050406030204" pitchFamily="18" charset="0"/>
                            </a:rPr>
                          </m:ctrlPr>
                        </m:fPr>
                        <m:num>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i="1" baseline="-25000">
                                  <a:latin typeface="Cambria Math" panose="02040503050406030204" pitchFamily="18" charset="0"/>
                                </a:rPr>
                                <m:t>𝐼</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i="1" baseline="-25000">
                                  <a:latin typeface="Cambria Math" panose="02040503050406030204" pitchFamily="18" charset="0"/>
                                </a:rPr>
                                <m:t>𝐸</m:t>
                              </m:r>
                            </m:e>
                          </m:acc>
                          <m:r>
                            <a:rPr lang="en-US" sz="1200" i="1">
                              <a:latin typeface="Cambria Math" panose="02040503050406030204" pitchFamily="18" charset="0"/>
                            </a:rPr>
                            <m:t>)</m:t>
                          </m:r>
                          <m:r>
                            <a:rPr lang="en-US" sz="1200" i="1">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𝐼</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𝐸</m:t>
                                  </m:r>
                                </m:den>
                              </m:f>
                            </m:e>
                          </m:rad>
                        </m:den>
                      </m:f>
                      <m:r>
                        <a:rPr lang="en-US" sz="1200" i="1">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9376613" y="3388620"/>
                <a:ext cx="1654171" cy="625492"/>
              </a:xfrm>
              <a:prstGeom prst="rect">
                <a:avLst/>
              </a:prstGeom>
              <a:blipFill>
                <a:blip r:embed="rId5"/>
                <a:stretch>
                  <a:fillRect b="-7843"/>
                </a:stretch>
              </a:blipFill>
            </p:spPr>
            <p:txBody>
              <a:bodyPr/>
              <a:lstStyle/>
              <a:p>
                <a:r>
                  <a:rPr lang="en-US">
                    <a:noFill/>
                  </a:rPr>
                  <a:t> </a:t>
                </a:r>
              </a:p>
            </p:txBody>
          </p:sp>
        </mc:Fallback>
      </mc:AlternateContent>
      <p:sp>
        <p:nvSpPr>
          <p:cNvPr id="9" name="TextBox 8"/>
          <p:cNvSpPr txBox="1"/>
          <p:nvPr/>
        </p:nvSpPr>
        <p:spPr>
          <a:xfrm>
            <a:off x="7170826" y="2998857"/>
            <a:ext cx="4411574" cy="707886"/>
          </a:xfrm>
          <a:prstGeom prst="rect">
            <a:avLst/>
          </a:prstGeom>
          <a:noFill/>
        </p:spPr>
        <p:txBody>
          <a:bodyPr wrap="square" rtlCol="0">
            <a:noAutofit/>
          </a:bodyPr>
          <a:lstStyle/>
          <a:p>
            <a:r>
              <a:rPr lang="en-US" sz="2000" dirty="0"/>
              <a:t>Step 3: Find the test statistic (the </a:t>
            </a:r>
            <a:r>
              <a:rPr lang="en-US" sz="2000" i="1" dirty="0"/>
              <a:t>t </a:t>
            </a:r>
            <a:r>
              <a:rPr lang="en-US" sz="2000" dirty="0"/>
              <a:t>value for the data).</a:t>
            </a:r>
          </a:p>
        </p:txBody>
      </p:sp>
    </p:spTree>
    <p:extLst>
      <p:ext uri="{BB962C8B-B14F-4D97-AF65-F5344CB8AC3E}">
        <p14:creationId xmlns:p14="http://schemas.microsoft.com/office/powerpoint/2010/main" val="48972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5" end="5"/>
                                            </p:txEl>
                                          </p:spTgt>
                                        </p:tgtEl>
                                        <p:attrNameLst>
                                          <p:attrName>style.visibility</p:attrName>
                                        </p:attrNameLst>
                                      </p:cBhvr>
                                      <p:to>
                                        <p:strVal val="visible"/>
                                      </p:to>
                                    </p:set>
                                    <p:animEffect transition="in" filter="fade">
                                      <p:cBhvr>
                                        <p:cTn id="1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311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and Creativity: Conclusion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EA9F26-E308-2E4B-8F2F-5274F59098D5}"/>
                  </a:ext>
                </a:extLst>
              </p:cNvPr>
              <p:cNvSpPr txBox="1"/>
              <p:nvPr/>
            </p:nvSpPr>
            <p:spPr>
              <a:xfrm>
                <a:off x="3497499" y="1741542"/>
                <a:ext cx="2471329" cy="2723823"/>
              </a:xfrm>
              <a:prstGeom prst="rect">
                <a:avLst/>
              </a:prstGeom>
              <a:noFill/>
            </p:spPr>
            <p:txBody>
              <a:bodyPr wrap="square" rtlCol="0">
                <a:noAutofit/>
              </a:bodyP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charset="0"/>
                            <a:cs typeface="Cambria Math" charset="0"/>
                          </a:rPr>
                          <m:t>𝜇</m:t>
                        </m:r>
                      </m:e>
                      <m:sub>
                        <m:r>
                          <a:rPr lang="en-US" i="1">
                            <a:latin typeface="Cambria Math" panose="02040503050406030204" pitchFamily="18"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charset="0"/>
                            <a:cs typeface="Cambria Math" charset="0"/>
                          </a:rPr>
                          <m:t>𝜇</m:t>
                        </m:r>
                      </m:e>
                      <m:sub>
                        <m:r>
                          <a:rPr lang="en-US" i="1">
                            <a:latin typeface="Cambria Math" panose="02040503050406030204" pitchFamily="18" charset="0"/>
                            <a:ea typeface="Cambria Math" charset="0"/>
                            <a:cs typeface="Cambria Math" charset="0"/>
                          </a:rPr>
                          <m:t>𝐸</m:t>
                        </m:r>
                        <m:r>
                          <a:rPr lang="en-US" i="1">
                            <a:latin typeface="Cambria Math" panose="02040503050406030204" pitchFamily="18" charset="0"/>
                            <a:ea typeface="Cambria Math" charset="0"/>
                            <a:cs typeface="Cambria Math" charset="0"/>
                          </a:rPr>
                          <m:t> </m:t>
                        </m:r>
                      </m:sub>
                    </m:sSub>
                    <m:r>
                      <a:rPr lang="en-US" i="1">
                        <a:latin typeface="Cambria Math" panose="02040503050406030204" pitchFamily="18" charset="0"/>
                        <a:ea typeface="Cambria Math" charset="0"/>
                        <a:cs typeface="Cambria Math" charset="0"/>
                      </a:rPr>
                      <m:t>=0</m:t>
                    </m:r>
                  </m:oMath>
                </a14:m>
                <a:endParaRPr lang="en-US" dirty="0">
                  <a:ea typeface="Cambria Math" charset="0"/>
                  <a:cs typeface="Cambria Math"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𝑎</m:t>
                        </m:r>
                        <m:r>
                          <a:rPr lang="en-US" i="1">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charset="0"/>
                            <a:cs typeface="Cambria Math" charset="0"/>
                          </a:rPr>
                          <m:t>𝜇</m:t>
                        </m:r>
                      </m:e>
                      <m:sub>
                        <m:r>
                          <a:rPr lang="en-US" i="1">
                            <a:latin typeface="Cambria Math" panose="02040503050406030204" pitchFamily="18"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charset="0"/>
                            <a:cs typeface="Cambria Math" charset="0"/>
                          </a:rPr>
                          <m:t>𝜇</m:t>
                        </m:r>
                      </m:e>
                      <m:sub>
                        <m:r>
                          <a:rPr lang="en-US" i="1">
                            <a:latin typeface="Cambria Math" panose="02040503050406030204" pitchFamily="18" charset="0"/>
                            <a:ea typeface="Cambria Math" charset="0"/>
                            <a:cs typeface="Cambria Math" charset="0"/>
                          </a:rPr>
                          <m:t>𝐸</m:t>
                        </m:r>
                        <m:r>
                          <a:rPr lang="en-US" i="1">
                            <a:latin typeface="Cambria Math" panose="02040503050406030204" pitchFamily="18" charset="0"/>
                            <a:ea typeface="Cambria Math" charset="0"/>
                            <a:cs typeface="Cambria Math" charset="0"/>
                          </a:rPr>
                          <m:t> </m:t>
                        </m:r>
                      </m:sub>
                    </m:sSub>
                    <m:r>
                      <a:rPr lang="en-US" i="1">
                        <a:latin typeface="Cambria Math" panose="02040503050406030204" pitchFamily="18" charset="0"/>
                        <a:ea typeface="Cambria Math" charset="0"/>
                        <a:cs typeface="Cambria Math" charset="0"/>
                      </a:rPr>
                      <m:t>≠0</m:t>
                    </m:r>
                  </m:oMath>
                </a14:m>
                <a:endParaRPr lang="en-US" dirty="0">
                  <a:ea typeface="Cambria Math" charset="0"/>
                  <a:cs typeface="Cambria Math" charset="0"/>
                </a:endParaRPr>
              </a:p>
              <a:p>
                <a:pPr algn="ctr">
                  <a:spcBef>
                    <a:spcPts val="1800"/>
                  </a:spcBef>
                </a:pPr>
                <a:r>
                  <a:rPr lang="en-US" dirty="0"/>
                  <a:t>10,000 different groupings (relabelings) </a:t>
                </a:r>
              </a:p>
              <a:p>
                <a:pPr marL="444500" indent="-444500" algn="ctr">
                  <a:spcBef>
                    <a:spcPts val="3600"/>
                  </a:spcBef>
                </a:pPr>
                <a:r>
                  <a:rPr lang="en-US" i="1" dirty="0"/>
                  <a:t>p</a:t>
                </a:r>
                <a:r>
                  <a:rPr lang="en-US" dirty="0"/>
                  <a:t>-value = 59/10,000 </a:t>
                </a:r>
                <a:br>
                  <a:rPr lang="en-US" dirty="0"/>
                </a:br>
                <a:r>
                  <a:rPr lang="en-US" dirty="0"/>
                  <a:t>= 0.0059</a:t>
                </a:r>
              </a:p>
            </p:txBody>
          </p:sp>
        </mc:Choice>
        <mc:Fallback xmlns="">
          <p:sp>
            <p:nvSpPr>
              <p:cNvPr id="17" name="TextBox 16">
                <a:extLst>
                  <a:ext uri="{FF2B5EF4-FFF2-40B4-BE49-F238E27FC236}">
                    <a16:creationId xmlns:a16="http://schemas.microsoft.com/office/drawing/2014/main" id="{CEEA9F26-E308-2E4B-8F2F-5274F59098D5}"/>
                  </a:ext>
                </a:extLst>
              </p:cNvPr>
              <p:cNvSpPr txBox="1">
                <a:spLocks noRot="1" noChangeAspect="1" noMove="1" noResize="1" noEditPoints="1" noAdjustHandles="1" noChangeArrowheads="1" noChangeShapeType="1" noTextEdit="1"/>
              </p:cNvSpPr>
              <p:nvPr/>
            </p:nvSpPr>
            <p:spPr>
              <a:xfrm>
                <a:off x="3497499" y="1741542"/>
                <a:ext cx="2471329" cy="2723823"/>
              </a:xfrm>
              <a:prstGeom prst="rect">
                <a:avLst/>
              </a:prstGeom>
              <a:blipFill>
                <a:blip r:embed="rId2"/>
                <a:stretch>
                  <a:fillRect t="-1342" b="-2685"/>
                </a:stretch>
              </a:blipFill>
            </p:spPr>
            <p:txBody>
              <a:bodyPr/>
              <a:lstStyle/>
              <a:p>
                <a:r>
                  <a:rPr lang="en-US">
                    <a:noFill/>
                  </a:rPr>
                  <a:t> </a:t>
                </a:r>
              </a:p>
            </p:txBody>
          </p:sp>
        </mc:Fallback>
      </mc:AlternateContent>
      <p:pic>
        <p:nvPicPr>
          <p:cNvPr id="18" name="Content Placeholder 3">
            <a:extLst>
              <a:ext uri="{FF2B5EF4-FFF2-40B4-BE49-F238E27FC236}">
                <a16:creationId xmlns:a16="http://schemas.microsoft.com/office/drawing/2014/main" id="{71AD41BE-3DC3-9F4C-913B-3006FF1FD8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37" r="17549"/>
          <a:stretch/>
        </p:blipFill>
        <p:spPr>
          <a:xfrm>
            <a:off x="1334934" y="1489890"/>
            <a:ext cx="1971893" cy="3192087"/>
          </a:xfrm>
          <a:prstGeom prst="rect">
            <a:avLst/>
          </a:prstGeom>
        </p:spPr>
      </p:pic>
      <p:pic>
        <p:nvPicPr>
          <p:cNvPr id="19" name="Picture 18">
            <a:extLst>
              <a:ext uri="{FF2B5EF4-FFF2-40B4-BE49-F238E27FC236}">
                <a16:creationId xmlns:a16="http://schemas.microsoft.com/office/drawing/2014/main" id="{97AA06EB-370A-B446-BA1A-6F78DAFF5B1D}"/>
              </a:ext>
            </a:extLst>
          </p:cNvPr>
          <p:cNvPicPr>
            <a:picLocks noChangeAspect="1"/>
          </p:cNvPicPr>
          <p:nvPr/>
        </p:nvPicPr>
        <p:blipFill>
          <a:blip r:embed="rId4"/>
          <a:stretch>
            <a:fillRect/>
          </a:stretch>
        </p:blipFill>
        <p:spPr>
          <a:xfrm>
            <a:off x="5846354" y="1585604"/>
            <a:ext cx="5010712" cy="3096373"/>
          </a:xfrm>
          <a:prstGeom prst="rect">
            <a:avLst/>
          </a:prstGeom>
        </p:spPr>
      </p:pic>
      <p:cxnSp>
        <p:nvCxnSpPr>
          <p:cNvPr id="20" name="Straight Connector 19">
            <a:extLst>
              <a:ext uri="{FF2B5EF4-FFF2-40B4-BE49-F238E27FC236}">
                <a16:creationId xmlns:a16="http://schemas.microsoft.com/office/drawing/2014/main" id="{A935F29F-E282-164A-8295-62E060823549}"/>
              </a:ext>
            </a:extLst>
          </p:cNvPr>
          <p:cNvCxnSpPr/>
          <p:nvPr/>
        </p:nvCxnSpPr>
        <p:spPr>
          <a:xfrm>
            <a:off x="10153145" y="1992216"/>
            <a:ext cx="0" cy="2223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33A188-BBBA-E041-8D9B-0741957A69AB}"/>
              </a:ext>
            </a:extLst>
          </p:cNvPr>
          <p:cNvCxnSpPr/>
          <p:nvPr/>
        </p:nvCxnSpPr>
        <p:spPr>
          <a:xfrm>
            <a:off x="7167790" y="1992216"/>
            <a:ext cx="0" cy="2223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5DC2CC1-F070-474D-8017-810458FF51B2}"/>
              </a:ext>
            </a:extLst>
          </p:cNvPr>
          <p:cNvSpPr txBox="1"/>
          <p:nvPr/>
        </p:nvSpPr>
        <p:spPr>
          <a:xfrm>
            <a:off x="7168606" y="2038146"/>
            <a:ext cx="860008" cy="307777"/>
          </a:xfrm>
          <a:prstGeom prst="rect">
            <a:avLst/>
          </a:prstGeom>
          <a:noFill/>
        </p:spPr>
        <p:txBody>
          <a:bodyPr wrap="square" rtlCol="0">
            <a:noAutofit/>
          </a:bodyPr>
          <a:lstStyle/>
          <a:p>
            <a:pPr algn="ctr"/>
            <a:r>
              <a:rPr lang="en-US" sz="1400" b="1" dirty="0">
                <a:solidFill>
                  <a:srgbClr val="FF0000"/>
                </a:solidFill>
              </a:rPr>
              <a:t>-4.14</a:t>
            </a:r>
          </a:p>
        </p:txBody>
      </p:sp>
      <p:sp>
        <p:nvSpPr>
          <p:cNvPr id="23" name="TextBox 22">
            <a:extLst>
              <a:ext uri="{FF2B5EF4-FFF2-40B4-BE49-F238E27FC236}">
                <a16:creationId xmlns:a16="http://schemas.microsoft.com/office/drawing/2014/main" id="{094A98D1-C8E8-0045-BD73-56F0ED18AF61}"/>
              </a:ext>
            </a:extLst>
          </p:cNvPr>
          <p:cNvSpPr txBox="1"/>
          <p:nvPr/>
        </p:nvSpPr>
        <p:spPr>
          <a:xfrm>
            <a:off x="9356598" y="2038146"/>
            <a:ext cx="860008" cy="307777"/>
          </a:xfrm>
          <a:prstGeom prst="rect">
            <a:avLst/>
          </a:prstGeom>
          <a:noFill/>
        </p:spPr>
        <p:txBody>
          <a:bodyPr wrap="square" rtlCol="0">
            <a:noAutofit/>
          </a:bodyPr>
          <a:lstStyle/>
          <a:p>
            <a:pPr algn="ctr"/>
            <a:r>
              <a:rPr lang="en-US" sz="1400" b="1" dirty="0">
                <a:solidFill>
                  <a:srgbClr val="FF0000"/>
                </a:solidFill>
              </a:rPr>
              <a:t>4.14</a:t>
            </a:r>
          </a:p>
        </p:txBody>
      </p:sp>
      <p:sp>
        <p:nvSpPr>
          <p:cNvPr id="24" name="Content Placeholder 2"/>
          <p:cNvSpPr txBox="1">
            <a:spLocks/>
          </p:cNvSpPr>
          <p:nvPr/>
        </p:nvSpPr>
        <p:spPr>
          <a:xfrm>
            <a:off x="609600" y="4953000"/>
            <a:ext cx="10972800" cy="152399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solidFill>
                  <a:prstClr val="black"/>
                </a:solidFill>
              </a:rPr>
              <a:t>Conclusion (client facing): </a:t>
            </a:r>
            <a:r>
              <a:rPr lang="en-US" sz="2400" dirty="0">
                <a:solidFill>
                  <a:prstClr val="black"/>
                </a:solidFill>
              </a:rPr>
              <a:t>There is strong evidence to suggest that the mean score of those who would take the “Intrinsic” method is different from the mean score of those who would take the “Extrinsic” treatment (</a:t>
            </a:r>
            <a:r>
              <a:rPr lang="en-US" sz="2400" b="1" i="1" dirty="0">
                <a:solidFill>
                  <a:srgbClr val="FF0000"/>
                </a:solidFill>
              </a:rPr>
              <a:t>p</a:t>
            </a:r>
            <a:r>
              <a:rPr lang="en-US" sz="2400" b="1" dirty="0">
                <a:solidFill>
                  <a:srgbClr val="FF0000"/>
                </a:solidFill>
              </a:rPr>
              <a:t>-value = .0059 from a permutation test</a:t>
            </a:r>
            <a:r>
              <a:rPr lang="en-US" sz="2400" dirty="0">
                <a:solidFill>
                  <a:prstClr val="black"/>
                </a:solidFill>
              </a:rPr>
              <a:t>).</a:t>
            </a:r>
          </a:p>
        </p:txBody>
      </p:sp>
      <p:sp>
        <p:nvSpPr>
          <p:cNvPr id="25" name="Right Arrow 24">
            <a:extLst>
              <a:ext uri="{FF2B5EF4-FFF2-40B4-BE49-F238E27FC236}">
                <a16:creationId xmlns:a16="http://schemas.microsoft.com/office/drawing/2014/main" id="{C93978AA-827F-A044-B93F-FCE89867B7C5}"/>
              </a:ext>
            </a:extLst>
          </p:cNvPr>
          <p:cNvSpPr/>
          <p:nvPr/>
        </p:nvSpPr>
        <p:spPr>
          <a:xfrm>
            <a:off x="4241100" y="3429000"/>
            <a:ext cx="1087374" cy="3629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21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Effect transition="in" filter="fade">
                                      <p:cBhvr>
                                        <p:cTn id="15" dur="500"/>
                                        <p:tgtEl>
                                          <p:spTgt spid="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fade">
                                      <p:cBhvr>
                                        <p:cTn id="20" dur="500"/>
                                        <p:tgtEl>
                                          <p:spTgt spid="1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animEffect transition="in" filter="fade">
                                      <p:cBhvr>
                                        <p:cTn id="31" dur="500"/>
                                        <p:tgtEl>
                                          <p:spTgt spid="17">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69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Inference for the Variance</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45422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3433</TotalTime>
  <Words>3167</Words>
  <Application>Microsoft Macintosh PowerPoint</Application>
  <PresentationFormat>Widescreen</PresentationFormat>
  <Paragraphs>504</Paragraphs>
  <Slides>60</Slides>
  <Notes>6</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Cambria Math</vt:lpstr>
      <vt:lpstr>1_Body Slides</vt:lpstr>
      <vt:lpstr>Example</vt:lpstr>
      <vt:lpstr>Exam Preparation</vt:lpstr>
      <vt:lpstr>PowerPoint Presentation</vt:lpstr>
      <vt:lpstr>PowerPoint Presentation</vt:lpstr>
      <vt:lpstr>Comparison with t-Test</vt:lpstr>
      <vt:lpstr>Let’s Formalize this Test into Six Steps!</vt:lpstr>
      <vt:lpstr>Motivation and Creativity: Conclusion</vt:lpstr>
      <vt:lpstr>PowerPoint Presentation</vt:lpstr>
      <vt:lpstr>Inference for the Variance</vt:lpstr>
      <vt:lpstr>Need Content</vt:lpstr>
      <vt:lpstr>PowerPoint Presentation</vt:lpstr>
      <vt:lpstr>Example</vt:lpstr>
      <vt:lpstr>O-ring Study: t-Test?</vt:lpstr>
      <vt:lpstr>O-ring Study</vt:lpstr>
      <vt:lpstr>O-ring Study (cont.)</vt:lpstr>
      <vt:lpstr>PowerPoint Presentation</vt:lpstr>
      <vt:lpstr>The “Exact” Test</vt:lpstr>
      <vt:lpstr>Exam Prep</vt:lpstr>
      <vt:lpstr>Examining the t Tools Assumptions</vt:lpstr>
      <vt:lpstr>PowerPoint Presentation</vt:lpstr>
      <vt:lpstr>Permutation Test (Exact p-Value)</vt:lpstr>
      <vt:lpstr>Rank Sum Test (Wilcoxon)</vt:lpstr>
      <vt:lpstr>PowerPoint Presentation</vt:lpstr>
      <vt:lpstr>The Normal Approximation</vt:lpstr>
      <vt:lpstr>The Sampling Distribution of … </vt:lpstr>
      <vt:lpstr>Rank-Sum Test: Normal Approximation</vt:lpstr>
      <vt:lpstr>Rank-Sum Test: Normal Approximation (cont.)</vt:lpstr>
      <vt:lpstr>PowerPoint Presentation</vt:lpstr>
      <vt:lpstr>Continuity Correction</vt:lpstr>
      <vt:lpstr>Continuity Correction: Main Idea</vt:lpstr>
      <vt:lpstr>Rank-Sum Test: Normal Approximation</vt:lpstr>
      <vt:lpstr>PowerPoint Presentation</vt:lpstr>
      <vt:lpstr>The Rank-Sum Test in R</vt:lpstr>
      <vt:lpstr>Rank-Sum Test: R Code</vt:lpstr>
      <vt:lpstr>PowerPoint Presentation</vt:lpstr>
      <vt:lpstr>Example</vt:lpstr>
      <vt:lpstr>Cognitive Load Experiment, Part I</vt:lpstr>
      <vt:lpstr>Cognitive Load Experiment, Part II</vt:lpstr>
      <vt:lpstr>Cognitive Load Experiment, Part III</vt:lpstr>
      <vt:lpstr>Cognitive Load Experiment: Normal Approximation</vt:lpstr>
      <vt:lpstr>Cognitive Load Experiment: Using SAS</vt:lpstr>
      <vt:lpstr>Cognitive Load Experiment</vt:lpstr>
      <vt:lpstr>Cognitive Load Experiment (All Together)</vt:lpstr>
      <vt:lpstr>PowerPoint Presentation</vt:lpstr>
      <vt:lpstr>Example</vt:lpstr>
      <vt:lpstr>Example: Nerve Data</vt:lpstr>
      <vt:lpstr>Using the Paired t-Test</vt:lpstr>
      <vt:lpstr>The Hypothesis Test</vt:lpstr>
      <vt:lpstr>Sign Test: Horse Data</vt:lpstr>
      <vt:lpstr>Test and Conclusion</vt:lpstr>
      <vt:lpstr>Signed Rank Test: Horse Data</vt:lpstr>
      <vt:lpstr>Test, Conclusion, and Some Notes</vt:lpstr>
      <vt:lpstr>Horse Data</vt:lpstr>
      <vt:lpstr>PowerPoint Presentation</vt:lpstr>
      <vt:lpstr>Levene’s (Median) Test of Equal Spread (Homogeneity)</vt:lpstr>
      <vt:lpstr>Exam Prep</vt:lpstr>
      <vt:lpstr>Levene’s Test (Median)</vt:lpstr>
      <vt:lpstr>Brown Forsythe Test (Median)</vt:lpstr>
      <vt:lpstr>Levene’s Test (Mean)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232</cp:revision>
  <dcterms:created xsi:type="dcterms:W3CDTF">2016-03-21T14:12:59Z</dcterms:created>
  <dcterms:modified xsi:type="dcterms:W3CDTF">2020-09-24T16:50:53Z</dcterms:modified>
  <cp:category/>
</cp:coreProperties>
</file>